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412" r:id="rId5"/>
    <p:sldId id="421" r:id="rId6"/>
    <p:sldId id="415" r:id="rId7"/>
    <p:sldId id="378" r:id="rId8"/>
    <p:sldId id="423" r:id="rId9"/>
    <p:sldId id="387" r:id="rId10"/>
    <p:sldId id="422" r:id="rId11"/>
    <p:sldId id="411" r:id="rId12"/>
    <p:sldId id="424" r:id="rId13"/>
    <p:sldId id="416" r:id="rId14"/>
    <p:sldId id="426" r:id="rId15"/>
    <p:sldId id="276" r:id="rId16"/>
    <p:sldId id="353" r:id="rId17"/>
    <p:sldId id="322" r:id="rId18"/>
    <p:sldId id="354" r:id="rId19"/>
    <p:sldId id="317" r:id="rId20"/>
    <p:sldId id="351" r:id="rId21"/>
    <p:sldId id="405" r:id="rId22"/>
    <p:sldId id="418" r:id="rId23"/>
    <p:sldId id="417" r:id="rId24"/>
    <p:sldId id="419" r:id="rId25"/>
    <p:sldId id="420" r:id="rId26"/>
    <p:sldId id="394" r:id="rId27"/>
    <p:sldId id="398" r:id="rId28"/>
    <p:sldId id="428" r:id="rId29"/>
    <p:sldId id="429" r:id="rId30"/>
    <p:sldId id="406" r:id="rId31"/>
    <p:sldId id="430" r:id="rId32"/>
    <p:sldId id="385" r:id="rId33"/>
    <p:sldId id="427" r:id="rId34"/>
  </p:sldIdLst>
  <p:sldSz cx="12192000" cy="6858000"/>
  <p:notesSz cx="6858000" cy="9144000"/>
  <p:custDataLst>
    <p:tags r:id="rId3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00"/>
    <a:srgbClr val="A3A3A3"/>
    <a:srgbClr val="FFFFFF"/>
    <a:srgbClr val="66666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0" y="90"/>
      </p:cViewPr>
      <p:guideLst>
        <p:guide orient="horz" pos="2160"/>
        <p:guide pos="3840"/>
        <p:guide orient="horz" pos="22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0F20C-6EEE-4ED1-B1A0-E6B11E78488E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0DD3F-6767-4640-A0AC-DE1D43FE7AC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110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1600" y="749300"/>
            <a:ext cx="6661150" cy="37480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0232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0682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9101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117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4349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053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8745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symbol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5167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ausschnitt</a:t>
            </a:r>
            <a:r>
              <a:rPr lang="de-AT" baseline="0"/>
              <a:t> = 5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5636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ausschnitt</a:t>
            </a:r>
            <a:r>
              <a:rPr lang="de-AT" baseline="0"/>
              <a:t> = 5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426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schrift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3061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3183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6ED1D-668F-4B95-8999-744A0F4F172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545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4386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941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2184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6720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>
                <a:solidFill>
                  <a:srgbClr val="FFFFFF">
                    <a:lumMod val="50000"/>
                  </a:srgbClr>
                </a:solidFill>
              </a:rPr>
              <a:t>DOCUSIGN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0680" y="6467208"/>
            <a:ext cx="60652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en-US" sz="1067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EDF1969-CA96-9B4E-8473-83ECBB607F4B}" type="slidenum">
              <a:rPr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393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3855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915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2426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3507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1264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2551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4841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3116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8D18-CBE7-4E8F-BA2C-E499962FCE73}" type="datetimeFigureOut">
              <a:rPr lang="de-AT" smtClean="0"/>
              <a:t>18.10.2019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DC180-67D3-426B-AEB5-484811E5D24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223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ransition/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6.png"/><Relationship Id="rId21" Type="http://schemas.openxmlformats.org/officeDocument/2006/relationships/image" Target="../media/image109.png"/><Relationship Id="rId7" Type="http://schemas.openxmlformats.org/officeDocument/2006/relationships/image" Target="../media/image32.png"/><Relationship Id="rId12" Type="http://schemas.openxmlformats.org/officeDocument/2006/relationships/image" Target="../media/image100.jpeg"/><Relationship Id="rId17" Type="http://schemas.openxmlformats.org/officeDocument/2006/relationships/image" Target="../media/image105.png"/><Relationship Id="rId2" Type="http://schemas.openxmlformats.org/officeDocument/2006/relationships/image" Target="../media/image95.jpe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27.png"/><Relationship Id="rId5" Type="http://schemas.openxmlformats.org/officeDocument/2006/relationships/image" Target="../media/image98.png"/><Relationship Id="rId15" Type="http://schemas.openxmlformats.org/officeDocument/2006/relationships/image" Target="../media/image103.png"/><Relationship Id="rId10" Type="http://schemas.openxmlformats.org/officeDocument/2006/relationships/image" Target="../media/image37.png"/><Relationship Id="rId19" Type="http://schemas.openxmlformats.org/officeDocument/2006/relationships/image" Target="../media/image107.png"/><Relationship Id="rId4" Type="http://schemas.openxmlformats.org/officeDocument/2006/relationships/image" Target="../media/image97.png"/><Relationship Id="rId9" Type="http://schemas.openxmlformats.org/officeDocument/2006/relationships/image" Target="../media/image34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19.jpeg"/><Relationship Id="rId18" Type="http://schemas.openxmlformats.org/officeDocument/2006/relationships/image" Target="../media/image122.png"/><Relationship Id="rId3" Type="http://schemas.openxmlformats.org/officeDocument/2006/relationships/image" Target="../media/image53.png"/><Relationship Id="rId21" Type="http://schemas.openxmlformats.org/officeDocument/2006/relationships/image" Target="../media/image52.png"/><Relationship Id="rId7" Type="http://schemas.openxmlformats.org/officeDocument/2006/relationships/image" Target="../media/image116.png"/><Relationship Id="rId12" Type="http://schemas.microsoft.com/office/2007/relationships/hdphoto" Target="../media/hdphoto1.wdp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0.gif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11" Type="http://schemas.openxmlformats.org/officeDocument/2006/relationships/image" Target="../media/image118.png"/><Relationship Id="rId5" Type="http://schemas.openxmlformats.org/officeDocument/2006/relationships/image" Target="../media/image115.jpeg"/><Relationship Id="rId15" Type="http://schemas.openxmlformats.org/officeDocument/2006/relationships/image" Target="../media/image28.png"/><Relationship Id="rId23" Type="http://schemas.openxmlformats.org/officeDocument/2006/relationships/image" Target="../media/image124.png"/><Relationship Id="rId10" Type="http://schemas.openxmlformats.org/officeDocument/2006/relationships/image" Target="../media/image117.png"/><Relationship Id="rId19" Type="http://schemas.openxmlformats.org/officeDocument/2006/relationships/image" Target="../media/image25.png"/><Relationship Id="rId4" Type="http://schemas.openxmlformats.org/officeDocument/2006/relationships/image" Target="../media/image44.png"/><Relationship Id="rId9" Type="http://schemas.openxmlformats.org/officeDocument/2006/relationships/image" Target="../media/image114.png"/><Relationship Id="rId14" Type="http://schemas.openxmlformats.org/officeDocument/2006/relationships/image" Target="../media/image27.png"/><Relationship Id="rId22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gi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jpeg"/><Relationship Id="rId4" Type="http://schemas.openxmlformats.org/officeDocument/2006/relationships/image" Target="../media/image120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88.png"/><Relationship Id="rId7" Type="http://schemas.openxmlformats.org/officeDocument/2006/relationships/image" Target="../media/image13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57.jpe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21" Type="http://schemas.openxmlformats.org/officeDocument/2006/relationships/image" Target="../media/image156.png"/><Relationship Id="rId34" Type="http://schemas.openxmlformats.org/officeDocument/2006/relationships/image" Target="../media/image2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8.png"/><Relationship Id="rId2" Type="http://schemas.openxmlformats.org/officeDocument/2006/relationships/image" Target="../media/image138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jpeg"/><Relationship Id="rId24" Type="http://schemas.openxmlformats.org/officeDocument/2006/relationships/image" Target="../media/image159.png"/><Relationship Id="rId32" Type="http://schemas.openxmlformats.org/officeDocument/2006/relationships/image" Target="../media/image167.png"/><Relationship Id="rId37" Type="http://schemas.openxmlformats.org/officeDocument/2006/relationships/image" Target="../media/image38.png"/><Relationship Id="rId5" Type="http://schemas.openxmlformats.org/officeDocument/2006/relationships/image" Target="../media/image141.png"/><Relationship Id="rId15" Type="http://schemas.openxmlformats.org/officeDocument/2006/relationships/image" Target="../media/image150.jpe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36" Type="http://schemas.openxmlformats.org/officeDocument/2006/relationships/image" Target="../media/image170.jpg"/><Relationship Id="rId10" Type="http://schemas.openxmlformats.org/officeDocument/2006/relationships/image" Target="../media/image146.png"/><Relationship Id="rId19" Type="http://schemas.openxmlformats.org/officeDocument/2006/relationships/image" Target="../media/image154.png"/><Relationship Id="rId31" Type="http://schemas.openxmlformats.org/officeDocument/2006/relationships/image" Target="../media/image166.png"/><Relationship Id="rId4" Type="http://schemas.openxmlformats.org/officeDocument/2006/relationships/image" Target="../media/image140.jpeg"/><Relationship Id="rId9" Type="http://schemas.openxmlformats.org/officeDocument/2006/relationships/image" Target="../media/image145.png"/><Relationship Id="rId14" Type="http://schemas.openxmlformats.org/officeDocument/2006/relationships/image" Target="../media/image17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35" Type="http://schemas.openxmlformats.org/officeDocument/2006/relationships/image" Target="../media/image169.jpeg"/><Relationship Id="rId8" Type="http://schemas.openxmlformats.org/officeDocument/2006/relationships/image" Target="../media/image144.png"/><Relationship Id="rId3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8.png"/><Relationship Id="rId18" Type="http://schemas.openxmlformats.org/officeDocument/2006/relationships/image" Target="../media/image16.png"/><Relationship Id="rId3" Type="http://schemas.openxmlformats.org/officeDocument/2006/relationships/image" Target="../media/image171.jpeg"/><Relationship Id="rId7" Type="http://schemas.openxmlformats.org/officeDocument/2006/relationships/image" Target="../media/image173.jpeg"/><Relationship Id="rId12" Type="http://schemas.openxmlformats.org/officeDocument/2006/relationships/image" Target="../media/image175.png"/><Relationship Id="rId17" Type="http://schemas.openxmlformats.org/officeDocument/2006/relationships/hyperlink" Target="https://www.dox42.com/de/References/Alpla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63.png"/><Relationship Id="rId5" Type="http://schemas.openxmlformats.org/officeDocument/2006/relationships/image" Target="../media/image172.jpeg"/><Relationship Id="rId15" Type="http://schemas.openxmlformats.org/officeDocument/2006/relationships/image" Target="../media/image155.png"/><Relationship Id="rId10" Type="http://schemas.openxmlformats.org/officeDocument/2006/relationships/image" Target="../media/image157.png"/><Relationship Id="rId19" Type="http://schemas.openxmlformats.org/officeDocument/2006/relationships/image" Target="../media/image24.jpeg"/><Relationship Id="rId4" Type="http://schemas.openxmlformats.org/officeDocument/2006/relationships/image" Target="../media/image131.gif"/><Relationship Id="rId9" Type="http://schemas.openxmlformats.org/officeDocument/2006/relationships/image" Target="../media/image174.png"/><Relationship Id="rId14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8.jpe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jpeg"/><Relationship Id="rId27" Type="http://schemas.openxmlformats.org/officeDocument/2006/relationships/image" Target="../media/image29.jpe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76.jpeg"/><Relationship Id="rId7" Type="http://schemas.openxmlformats.org/officeDocument/2006/relationships/image" Target="../media/image17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jpg"/><Relationship Id="rId5" Type="http://schemas.openxmlformats.org/officeDocument/2006/relationships/image" Target="../media/image177.png"/><Relationship Id="rId4" Type="http://schemas.openxmlformats.org/officeDocument/2006/relationships/hyperlink" Target="https://www.dox42.com/References/Rew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86.png"/><Relationship Id="rId18" Type="http://schemas.openxmlformats.org/officeDocument/2006/relationships/image" Target="../media/image190.png"/><Relationship Id="rId3" Type="http://schemas.openxmlformats.org/officeDocument/2006/relationships/image" Target="../media/image180.jpeg"/><Relationship Id="rId7" Type="http://schemas.openxmlformats.org/officeDocument/2006/relationships/image" Target="../media/image182.jpeg"/><Relationship Id="rId12" Type="http://schemas.openxmlformats.org/officeDocument/2006/relationships/image" Target="../media/image185.png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4.png"/><Relationship Id="rId5" Type="http://schemas.openxmlformats.org/officeDocument/2006/relationships/hyperlink" Target="https://www.dox42.com/References/Stadt-Zuerich" TargetMode="External"/><Relationship Id="rId15" Type="http://schemas.openxmlformats.org/officeDocument/2006/relationships/image" Target="../media/image147.jpeg"/><Relationship Id="rId10" Type="http://schemas.openxmlformats.org/officeDocument/2006/relationships/image" Target="../media/image162.png"/><Relationship Id="rId4" Type="http://schemas.openxmlformats.org/officeDocument/2006/relationships/image" Target="../media/image131.gif"/><Relationship Id="rId9" Type="http://schemas.openxmlformats.org/officeDocument/2006/relationships/image" Target="../media/image183.png"/><Relationship Id="rId14" Type="http://schemas.openxmlformats.org/officeDocument/2006/relationships/image" Target="../media/image1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91.jpeg"/><Relationship Id="rId7" Type="http://schemas.openxmlformats.org/officeDocument/2006/relationships/image" Target="../media/image192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195.png"/><Relationship Id="rId5" Type="http://schemas.openxmlformats.org/officeDocument/2006/relationships/hyperlink" Target="https://www.dox42.com/References/Stefan-Runggatscher" TargetMode="External"/><Relationship Id="rId10" Type="http://schemas.openxmlformats.org/officeDocument/2006/relationships/image" Target="../media/image194.png"/><Relationship Id="rId4" Type="http://schemas.openxmlformats.org/officeDocument/2006/relationships/image" Target="../media/image131.gif"/><Relationship Id="rId9" Type="http://schemas.openxmlformats.org/officeDocument/2006/relationships/image" Target="../media/image1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91.jpe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7.png"/><Relationship Id="rId5" Type="http://schemas.openxmlformats.org/officeDocument/2006/relationships/image" Target="../media/image160.png"/><Relationship Id="rId10" Type="http://schemas.openxmlformats.org/officeDocument/2006/relationships/image" Target="../media/image196.png"/><Relationship Id="rId4" Type="http://schemas.openxmlformats.org/officeDocument/2006/relationships/image" Target="../media/image131.gif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jpe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jpeg"/><Relationship Id="rId10" Type="http://schemas.openxmlformats.org/officeDocument/2006/relationships/image" Target="../media/image204.jpeg"/><Relationship Id="rId4" Type="http://schemas.openxmlformats.org/officeDocument/2006/relationships/image" Target="../media/image131.gif"/><Relationship Id="rId9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9" Type="http://schemas.openxmlformats.org/officeDocument/2006/relationships/image" Target="../media/image248.png"/><Relationship Id="rId21" Type="http://schemas.openxmlformats.org/officeDocument/2006/relationships/image" Target="../media/image230.png"/><Relationship Id="rId34" Type="http://schemas.openxmlformats.org/officeDocument/2006/relationships/image" Target="../media/image243.png"/><Relationship Id="rId42" Type="http://schemas.openxmlformats.org/officeDocument/2006/relationships/image" Target="../media/image251.png"/><Relationship Id="rId47" Type="http://schemas.openxmlformats.org/officeDocument/2006/relationships/image" Target="../media/image256.png"/><Relationship Id="rId50" Type="http://schemas.openxmlformats.org/officeDocument/2006/relationships/image" Target="../media/image259.png"/><Relationship Id="rId55" Type="http://schemas.openxmlformats.org/officeDocument/2006/relationships/image" Target="../media/image264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29" Type="http://schemas.openxmlformats.org/officeDocument/2006/relationships/image" Target="../media/image238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32" Type="http://schemas.openxmlformats.org/officeDocument/2006/relationships/image" Target="../media/image241.png"/><Relationship Id="rId37" Type="http://schemas.openxmlformats.org/officeDocument/2006/relationships/image" Target="../media/image246.png"/><Relationship Id="rId40" Type="http://schemas.openxmlformats.org/officeDocument/2006/relationships/image" Target="../media/image249.png"/><Relationship Id="rId45" Type="http://schemas.openxmlformats.org/officeDocument/2006/relationships/image" Target="../media/image254.png"/><Relationship Id="rId53" Type="http://schemas.openxmlformats.org/officeDocument/2006/relationships/image" Target="../media/image262.png"/><Relationship Id="rId58" Type="http://schemas.openxmlformats.org/officeDocument/2006/relationships/image" Target="../media/image267.png"/><Relationship Id="rId5" Type="http://schemas.openxmlformats.org/officeDocument/2006/relationships/image" Target="../media/image214.png"/><Relationship Id="rId19" Type="http://schemas.openxmlformats.org/officeDocument/2006/relationships/image" Target="../media/image22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Relationship Id="rId35" Type="http://schemas.openxmlformats.org/officeDocument/2006/relationships/image" Target="../media/image244.png"/><Relationship Id="rId43" Type="http://schemas.openxmlformats.org/officeDocument/2006/relationships/image" Target="../media/image252.png"/><Relationship Id="rId48" Type="http://schemas.openxmlformats.org/officeDocument/2006/relationships/image" Target="../media/image257.png"/><Relationship Id="rId56" Type="http://schemas.openxmlformats.org/officeDocument/2006/relationships/image" Target="../media/image265.jpeg"/><Relationship Id="rId8" Type="http://schemas.openxmlformats.org/officeDocument/2006/relationships/image" Target="../media/image217.png"/><Relationship Id="rId51" Type="http://schemas.openxmlformats.org/officeDocument/2006/relationships/image" Target="../media/image260.png"/><Relationship Id="rId3" Type="http://schemas.openxmlformats.org/officeDocument/2006/relationships/image" Target="../media/image212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33" Type="http://schemas.openxmlformats.org/officeDocument/2006/relationships/image" Target="../media/image242.png"/><Relationship Id="rId38" Type="http://schemas.openxmlformats.org/officeDocument/2006/relationships/image" Target="../media/image247.png"/><Relationship Id="rId46" Type="http://schemas.openxmlformats.org/officeDocument/2006/relationships/image" Target="../media/image255.png"/><Relationship Id="rId59" Type="http://schemas.openxmlformats.org/officeDocument/2006/relationships/image" Target="../media/image268.png"/><Relationship Id="rId20" Type="http://schemas.openxmlformats.org/officeDocument/2006/relationships/image" Target="../media/image229.png"/><Relationship Id="rId41" Type="http://schemas.openxmlformats.org/officeDocument/2006/relationships/image" Target="../media/image250.png"/><Relationship Id="rId54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36" Type="http://schemas.openxmlformats.org/officeDocument/2006/relationships/image" Target="../media/image245.png"/><Relationship Id="rId49" Type="http://schemas.openxmlformats.org/officeDocument/2006/relationships/image" Target="../media/image258.png"/><Relationship Id="rId57" Type="http://schemas.openxmlformats.org/officeDocument/2006/relationships/image" Target="../media/image266.jpeg"/><Relationship Id="rId10" Type="http://schemas.openxmlformats.org/officeDocument/2006/relationships/image" Target="../media/image219.png"/><Relationship Id="rId31" Type="http://schemas.openxmlformats.org/officeDocument/2006/relationships/image" Target="../media/image240.jpeg"/><Relationship Id="rId44" Type="http://schemas.openxmlformats.org/officeDocument/2006/relationships/image" Target="../media/image253.jpeg"/><Relationship Id="rId52" Type="http://schemas.openxmlformats.org/officeDocument/2006/relationships/image" Target="../media/image261.png"/><Relationship Id="rId60" Type="http://schemas.openxmlformats.org/officeDocument/2006/relationships/image" Target="../media/image2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info@dox42.com" TargetMode="External"/><Relationship Id="rId5" Type="http://schemas.openxmlformats.org/officeDocument/2006/relationships/hyperlink" Target="http://www.dox42.com/" TargetMode="External"/><Relationship Id="rId4" Type="http://schemas.openxmlformats.org/officeDocument/2006/relationships/image" Target="../media/image13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2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25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jpe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7.jpe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27.png"/><Relationship Id="rId10" Type="http://schemas.openxmlformats.org/officeDocument/2006/relationships/image" Target="../media/image79.png"/><Relationship Id="rId4" Type="http://schemas.openxmlformats.org/officeDocument/2006/relationships/image" Target="../media/image25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2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tmp"/><Relationship Id="rId5" Type="http://schemas.openxmlformats.org/officeDocument/2006/relationships/image" Target="../media/image84.PNG"/><Relationship Id="rId10" Type="http://schemas.openxmlformats.org/officeDocument/2006/relationships/image" Target="../media/image27.png"/><Relationship Id="rId4" Type="http://schemas.openxmlformats.org/officeDocument/2006/relationships/image" Target="../media/image83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8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7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27.png"/><Relationship Id="rId9" Type="http://schemas.openxmlformats.org/officeDocument/2006/relationships/image" Target="../media/image89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-89346" y="-459130"/>
            <a:ext cx="12580882" cy="24853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4138" y="389277"/>
            <a:ext cx="2485696" cy="1302890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-369" y="5943802"/>
            <a:ext cx="12198462" cy="915314"/>
          </a:xfrm>
          <a:prstGeom prst="rect">
            <a:avLst/>
          </a:prstGeom>
          <a:solidFill>
            <a:srgbClr val="00A300"/>
          </a:solidFill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pPr algn="ctr"/>
            <a:endParaRPr lang="de-DE" sz="5400" b="1" dirty="0">
              <a:solidFill>
                <a:schemeClr val="bg1"/>
              </a:solidFill>
              <a:cs typeface="DIN-Medium"/>
            </a:endParaRPr>
          </a:p>
        </p:txBody>
      </p:sp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04481"/>
              </p:ext>
            </p:extLst>
          </p:nvPr>
        </p:nvGraphicFramePr>
        <p:xfrm>
          <a:off x="2943768" y="2560574"/>
          <a:ext cx="6306208" cy="197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104">
                  <a:extLst>
                    <a:ext uri="{9D8B030D-6E8A-4147-A177-3AD203B41FA5}">
                      <a16:colId xmlns="" xmlns:a16="http://schemas.microsoft.com/office/drawing/2014/main" val="3932515364"/>
                    </a:ext>
                  </a:extLst>
                </a:gridCol>
                <a:gridCol w="3153104">
                  <a:extLst>
                    <a:ext uri="{9D8B030D-6E8A-4147-A177-3AD203B41FA5}">
                      <a16:colId xmlns="" xmlns:a16="http://schemas.microsoft.com/office/drawing/2014/main" val="2922515873"/>
                    </a:ext>
                  </a:extLst>
                </a:gridCol>
              </a:tblGrid>
              <a:tr h="1979456">
                <a:tc>
                  <a:txBody>
                    <a:bodyPr/>
                    <a:lstStyle/>
                    <a:p>
                      <a:r>
                        <a:rPr lang="de-AT" sz="24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Christian Bauer</a:t>
                      </a:r>
                    </a:p>
                    <a:p>
                      <a:endParaRPr lang="de-AT" sz="200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de-AT" sz="18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CEO | Software </a:t>
                      </a:r>
                      <a:r>
                        <a:rPr lang="de-AT" sz="1800" b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Architect</a:t>
                      </a:r>
                      <a:endParaRPr lang="de-AT" sz="2000" b="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24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Denise Valentin</a:t>
                      </a:r>
                    </a:p>
                    <a:p>
                      <a:pPr algn="r"/>
                      <a:endParaRPr lang="de-AT" sz="200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r"/>
                      <a:r>
                        <a:rPr lang="de-AT" sz="18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Business Technology Evangelist</a:t>
                      </a:r>
                      <a:endParaRPr lang="de-AT" sz="2000" b="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49420335"/>
                  </a:ext>
                </a:extLst>
              </a:tr>
            </a:tbl>
          </a:graphicData>
        </a:graphic>
      </p:graphicFrame>
      <p:pic>
        <p:nvPicPr>
          <p:cNvPr id="24" name="New picture"/>
          <p:cNvPicPr/>
          <p:nvPr/>
        </p:nvPicPr>
        <p:blipFill dpi="0">
          <a:blip r:embed="rId3"/>
          <a:stretch/>
        </p:blipFill>
        <p:spPr>
          <a:xfrm>
            <a:off x="299545" y="2625270"/>
            <a:ext cx="2540000" cy="2599531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462924"/>
              </p:ext>
            </p:extLst>
          </p:nvPr>
        </p:nvGraphicFramePr>
        <p:xfrm>
          <a:off x="3047991" y="0"/>
          <a:ext cx="9443545" cy="1849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545">
                  <a:extLst>
                    <a:ext uri="{9D8B030D-6E8A-4147-A177-3AD203B41FA5}">
                      <a16:colId xmlns="" xmlns:a16="http://schemas.microsoft.com/office/drawing/2014/main" val="764678693"/>
                    </a:ext>
                  </a:extLst>
                </a:gridCol>
              </a:tblGrid>
              <a:tr h="1849821">
                <a:tc>
                  <a:txBody>
                    <a:bodyPr/>
                    <a:lstStyle/>
                    <a:p>
                      <a:pPr algn="l"/>
                      <a:r>
                        <a:rPr lang="en-GB" sz="3600" dirty="0" smtClean="0">
                          <a:solidFill>
                            <a:srgbClr val="00A300"/>
                          </a:solidFill>
                        </a:rPr>
                        <a:t>SharePoint Document Automation in the cloud </a:t>
                      </a:r>
                      <a:br>
                        <a:rPr lang="en-GB" sz="3600" dirty="0" smtClean="0">
                          <a:solidFill>
                            <a:srgbClr val="00A300"/>
                          </a:solidFill>
                        </a:rPr>
                      </a:br>
                      <a:r>
                        <a:rPr lang="en-GB" sz="3600" dirty="0" smtClean="0">
                          <a:solidFill>
                            <a:srgbClr val="00A300"/>
                          </a:solidFill>
                        </a:rPr>
                        <a:t>Generate PDFs, Words, Presentations and Mails the way you love it!</a:t>
                      </a:r>
                      <a:endParaRPr lang="de-AT" sz="1600" dirty="0">
                        <a:solidFill>
                          <a:srgbClr val="00A300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2343038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54199" y="2625270"/>
            <a:ext cx="2526955" cy="25995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64" y="3977020"/>
            <a:ext cx="3416017" cy="25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527" b="11954"/>
          <a:stretch/>
        </p:blipFill>
        <p:spPr>
          <a:xfrm>
            <a:off x="1083718" y="-6247"/>
            <a:ext cx="11118442" cy="6864248"/>
          </a:xfrm>
          <a:prstGeom prst="rect">
            <a:avLst/>
          </a:prstGeom>
        </p:spPr>
      </p:pic>
      <p:sp>
        <p:nvSpPr>
          <p:cNvPr id="38" name="Wolke 37"/>
          <p:cNvSpPr/>
          <p:nvPr/>
        </p:nvSpPr>
        <p:spPr>
          <a:xfrm>
            <a:off x="4953340" y="4349884"/>
            <a:ext cx="3482896" cy="2045958"/>
          </a:xfrm>
          <a:prstGeom prst="cloud">
            <a:avLst/>
          </a:prstGeom>
          <a:solidFill>
            <a:schemeClr val="bg1">
              <a:alpha val="71000"/>
            </a:schemeClr>
          </a:solidFill>
          <a:ln w="22225" cap="flat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US" i="1">
              <a:solidFill>
                <a:srgbClr val="666666"/>
              </a:solidFill>
            </a:endParaRPr>
          </a:p>
        </p:txBody>
      </p:sp>
      <p:sp>
        <p:nvSpPr>
          <p:cNvPr id="37" name="Wolke 36"/>
          <p:cNvSpPr/>
          <p:nvPr/>
        </p:nvSpPr>
        <p:spPr>
          <a:xfrm>
            <a:off x="8654105" y="4349884"/>
            <a:ext cx="3482896" cy="2045958"/>
          </a:xfrm>
          <a:prstGeom prst="cloud">
            <a:avLst/>
          </a:prstGeom>
          <a:solidFill>
            <a:schemeClr val="bg1">
              <a:alpha val="72000"/>
            </a:schemeClr>
          </a:solidFill>
          <a:ln w="22225" cap="flat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US" i="1">
              <a:solidFill>
                <a:srgbClr val="666666"/>
              </a:solidFill>
            </a:endParaRPr>
          </a:p>
        </p:txBody>
      </p:sp>
      <p:sp>
        <p:nvSpPr>
          <p:cNvPr id="35" name="Wolke 34"/>
          <p:cNvSpPr/>
          <p:nvPr/>
        </p:nvSpPr>
        <p:spPr>
          <a:xfrm>
            <a:off x="1118352" y="4349884"/>
            <a:ext cx="3482896" cy="2045958"/>
          </a:xfrm>
          <a:prstGeom prst="cloud">
            <a:avLst/>
          </a:prstGeom>
          <a:solidFill>
            <a:schemeClr val="bg1">
              <a:alpha val="71000"/>
            </a:schemeClr>
          </a:solidFill>
          <a:ln w="22225" cap="flat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US" i="1">
              <a:solidFill>
                <a:srgbClr val="666666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 rot="16200000">
            <a:off x="-2943177" y="2828836"/>
            <a:ext cx="6858001" cy="1200329"/>
          </a:xfrm>
          <a:prstGeom prst="rect">
            <a:avLst/>
          </a:prstGeom>
          <a:solidFill>
            <a:srgbClr val="00A300"/>
          </a:solidFill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pPr algn="ctr"/>
            <a:r>
              <a:rPr lang="de-DE" sz="7200">
                <a:solidFill>
                  <a:schemeClr val="bg1"/>
                </a:solidFill>
                <a:cs typeface="DIN-Medium"/>
              </a:rPr>
              <a:t>The Cloud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35" b="13204"/>
          <a:stretch/>
        </p:blipFill>
        <p:spPr>
          <a:xfrm>
            <a:off x="1781835" y="622388"/>
            <a:ext cx="9746892" cy="2782384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697186" y="4884824"/>
            <a:ext cx="2534279" cy="91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</a:t>
            </a:r>
            <a:r>
              <a:rPr lang="en-GB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dox42 </a:t>
            </a:r>
            <a:r>
              <a:rPr lang="en-GB" smtClean="0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</a:t>
            </a:r>
            <a:r>
              <a:rPr lang="en-GB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en-GB" smtClean="0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unctions as </a:t>
            </a:r>
            <a:r>
              <a:rPr lang="en-GB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as a Service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74078" y="4412796"/>
            <a:ext cx="428297" cy="428297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5358660" y="4792781"/>
            <a:ext cx="2672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AD </a:t>
            </a:r>
            <a:r>
              <a:rPr lang="de-AT" smtClean="0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impersonation: </a:t>
            </a:r>
            <a:r>
              <a:rPr lang="de-AT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de-AT" smtClean="0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data visible on the server</a:t>
            </a:r>
            <a:endParaRPr lang="de-AT">
              <a:solidFill>
                <a:srgbClr val="6666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9145291" y="4906125"/>
            <a:ext cx="267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mtClean="0">
                <a:solidFill>
                  <a:srgbClr val="66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100.000 documents per month </a:t>
            </a:r>
            <a:endParaRPr lang="de-AT">
              <a:solidFill>
                <a:srgbClr val="6666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28209" y="5676226"/>
            <a:ext cx="378107" cy="37810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02602" y="5133230"/>
            <a:ext cx="328959" cy="328959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93385" y="5606407"/>
            <a:ext cx="288450" cy="30202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771390" y="5919759"/>
            <a:ext cx="337551" cy="33755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90135" y="5855506"/>
            <a:ext cx="353073" cy="35307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40705" y="5775600"/>
            <a:ext cx="271075" cy="27107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78206" y="4515016"/>
            <a:ext cx="293047" cy="293047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158530" y="4481192"/>
            <a:ext cx="291506" cy="29150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207109" y="5298413"/>
            <a:ext cx="289704" cy="289704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06965" y="4631113"/>
            <a:ext cx="283170" cy="283170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63033" y="4805501"/>
            <a:ext cx="312693" cy="312693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278112" y="5697817"/>
            <a:ext cx="406615" cy="552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432198" y="5369528"/>
            <a:ext cx="373661" cy="473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05837" y="5619147"/>
            <a:ext cx="398239" cy="56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30390" y="5823540"/>
            <a:ext cx="392215" cy="39221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56967" y="5813601"/>
            <a:ext cx="436880" cy="43688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21"/>
          <a:stretch/>
        </p:blipFill>
        <p:spPr>
          <a:xfrm>
            <a:off x="9715941" y="5727448"/>
            <a:ext cx="393911" cy="560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22"/>
          <a:srcRect r="3241"/>
          <a:stretch/>
        </p:blipFill>
        <p:spPr>
          <a:xfrm>
            <a:off x="9051470" y="5533160"/>
            <a:ext cx="424722" cy="5608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66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105" y="632841"/>
            <a:ext cx="2212165" cy="1185568"/>
          </a:xfrm>
          <a:prstGeom prst="rect">
            <a:avLst/>
          </a:prstGeom>
        </p:spPr>
      </p:pic>
      <p:sp>
        <p:nvSpPr>
          <p:cNvPr id="3" name="Rechteck 20"/>
          <p:cNvSpPr/>
          <p:nvPr/>
        </p:nvSpPr>
        <p:spPr>
          <a:xfrm>
            <a:off x="0" y="5890428"/>
            <a:ext cx="12192000" cy="646331"/>
          </a:xfrm>
          <a:prstGeom prst="rect">
            <a:avLst/>
          </a:prstGeom>
          <a:solidFill>
            <a:srgbClr val="00A300"/>
          </a:solidFill>
          <a:effectLst/>
          <a:scene3d>
            <a:camera prst="orthographicFront"/>
            <a:lightRig rig="threePt" dir="t"/>
          </a:scene3d>
          <a:sp3d/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en-GB" sz="3600" b="1" dirty="0" smtClean="0">
                <a:ln/>
                <a:solidFill>
                  <a:schemeClr val="bg1"/>
                </a:solidFill>
                <a:cs typeface="DIN-Medium"/>
              </a:rPr>
              <a:t>                 dox42 and MS Flow or Business Processes</a:t>
            </a:r>
            <a:endParaRPr lang="de-DE" sz="3600" b="1" dirty="0">
              <a:ln/>
              <a:solidFill>
                <a:schemeClr val="bg1"/>
              </a:solidFill>
              <a:cs typeface="DIN-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07" y="93518"/>
            <a:ext cx="10380493" cy="5579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622" y="2035804"/>
            <a:ext cx="3723879" cy="139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4"/>
          <a:stretch/>
        </p:blipFill>
        <p:spPr>
          <a:xfrm>
            <a:off x="7392144" y="393312"/>
            <a:ext cx="2592288" cy="3714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341611" y="391243"/>
            <a:ext cx="4762502" cy="6134102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Ovale Legende 5"/>
          <p:cNvSpPr/>
          <p:nvPr/>
        </p:nvSpPr>
        <p:spPr>
          <a:xfrm>
            <a:off x="5376790" y="5229200"/>
            <a:ext cx="1727323" cy="977757"/>
          </a:xfrm>
          <a:prstGeom prst="wedgeEllipseCallout">
            <a:avLst>
              <a:gd name="adj1" fmla="val 70291"/>
              <a:gd name="adj2" fmla="val -251872"/>
            </a:avLst>
          </a:prstGeom>
          <a:noFill/>
          <a:ln w="76200" cap="flat" algn="ctr">
            <a:solidFill>
              <a:srgbClr val="00A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92" y="5931369"/>
            <a:ext cx="4488695" cy="590931"/>
          </a:xfrm>
          <a:solidFill>
            <a:srgbClr val="00A300"/>
          </a:solidFill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pPr algn="l"/>
            <a:r>
              <a:rPr lang="de-AT" sz="3600" b="1">
                <a:solidFill>
                  <a:schemeClr val="bg1"/>
                </a:solidFill>
                <a:latin typeface="+mn-lt"/>
                <a:ea typeface="+mn-ea"/>
                <a:cs typeface="DIN-Medium"/>
              </a:rPr>
              <a:t>QR-codes, bar-codes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398820" y="74488"/>
            <a:ext cx="1638600" cy="5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462182" y="438936"/>
            <a:ext cx="1467823" cy="14678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"/>
          <p:cNvPicPr>
            <a:picLocks noChangeAspect="1"/>
          </p:cNvPicPr>
          <p:nvPr/>
        </p:nvPicPr>
        <p:blipFill>
          <a:blip r:embed="rId4"/>
          <a:stretch/>
        </p:blipFill>
        <p:spPr>
          <a:xfrm rot="21317012">
            <a:off x="8062551" y="1638012"/>
            <a:ext cx="2061567" cy="10015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90500" dist="279400" dir="1140000" sx="95000" sy="95000" algn="bl" rotWithShape="0">
              <a:prstClr val="black">
                <a:alpha val="75000"/>
              </a:prstClr>
            </a:outerShdw>
          </a:effectLst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4010" y="-17425"/>
            <a:ext cx="5026470" cy="33509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398820" y="74488"/>
            <a:ext cx="1638600" cy="5462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535087" y="923395"/>
            <a:ext cx="20922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b="1">
                <a:solidFill>
                  <a:srgbClr val="00A300"/>
                </a:solidFill>
                <a:latin typeface="DIN-Medium"/>
                <a:cs typeface="DIN-Medium"/>
              </a:rPr>
              <a:t>Add-Ins</a:t>
            </a:r>
            <a:endParaRPr lang="de-AT" sz="3200" b="1">
              <a:solidFill>
                <a:srgbClr val="00A300"/>
              </a:solidFill>
              <a:latin typeface="DIN-Medium"/>
              <a:cs typeface="DIN-Medium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584986" y="345765"/>
            <a:ext cx="1927095" cy="64236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634379" y="3547328"/>
            <a:ext cx="1831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>
                <a:solidFill>
                  <a:srgbClr val="00A300"/>
                </a:solidFill>
                <a:latin typeface="DIN-Medium"/>
                <a:cs typeface="DIN-Medium"/>
              </a:rPr>
              <a:t>Server</a:t>
            </a:r>
            <a:endParaRPr lang="de-AT" sz="4000" b="1">
              <a:solidFill>
                <a:srgbClr val="00A300"/>
              </a:solidFill>
              <a:latin typeface="DIN-Medium"/>
              <a:cs typeface="DIN-Medium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0"/>
          <a:stretch/>
        </p:blipFill>
        <p:spPr>
          <a:xfrm>
            <a:off x="3856898" y="3452570"/>
            <a:ext cx="1791357" cy="651591"/>
          </a:xfrm>
          <a:prstGeom prst="rect">
            <a:avLst/>
          </a:prstGeom>
        </p:spPr>
      </p:pic>
      <p:sp>
        <p:nvSpPr>
          <p:cNvPr id="13" name="Bogen 12"/>
          <p:cNvSpPr/>
          <p:nvPr/>
        </p:nvSpPr>
        <p:spPr>
          <a:xfrm rot="14474627" flipV="1">
            <a:off x="3924712" y="1916475"/>
            <a:ext cx="3061902" cy="1099840"/>
          </a:xfrm>
          <a:prstGeom prst="arc">
            <a:avLst>
              <a:gd name="adj1" fmla="val 2607948"/>
              <a:gd name="adj2" fmla="val 9171565"/>
            </a:avLst>
          </a:prstGeom>
          <a:noFill/>
          <a:ln w="76200" cap="rnd" algn="ctr">
            <a:solidFill>
              <a:srgbClr val="00A300"/>
            </a:solidFill>
            <a:prstDash val="solid"/>
            <a:headEnd type="none"/>
            <a:tailEnd type="triangle" w="lg" len="med"/>
          </a:ln>
          <a:effectLst>
            <a:outerShdw blurRad="50800" dist="635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Bogen 13"/>
          <p:cNvSpPr/>
          <p:nvPr/>
        </p:nvSpPr>
        <p:spPr>
          <a:xfrm rot="10800000" flipV="1">
            <a:off x="7115490" y="3405644"/>
            <a:ext cx="2440794" cy="1896531"/>
          </a:xfrm>
          <a:prstGeom prst="arc">
            <a:avLst>
              <a:gd name="adj1" fmla="val 2434604"/>
              <a:gd name="adj2" fmla="val 6600729"/>
            </a:avLst>
          </a:prstGeom>
          <a:noFill/>
          <a:ln w="76200" cap="rnd" algn="ctr">
            <a:solidFill>
              <a:srgbClr val="00A300"/>
            </a:solidFill>
            <a:prstDash val="solid"/>
            <a:headEnd type="none"/>
            <a:tailEnd type="triangle" w="lg" len="med"/>
          </a:ln>
          <a:effectLst>
            <a:outerShdw blurRad="50800" dist="635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/>
        </p:blipFill>
        <p:spPr>
          <a:xfrm rot="21261328">
            <a:off x="9752994" y="1437817"/>
            <a:ext cx="1094262" cy="1605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77800" dist="203200" dir="3120000" sx="101000" sy="101000" algn="ctr" rotWithShape="0">
              <a:srgbClr val="000000">
                <a:alpha val="80000"/>
              </a:srgbClr>
            </a:outerShdw>
          </a:effectLst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rcRect l="5619"/>
          <a:stretch/>
        </p:blipFill>
        <p:spPr>
          <a:xfrm rot="21421050">
            <a:off x="10755335" y="1768902"/>
            <a:ext cx="1177703" cy="16071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77800" dist="203200" dir="3120000" sx="101000" sy="101000" algn="ctr" rotWithShape="0">
              <a:srgbClr val="000000">
                <a:alpha val="80000"/>
              </a:srgbClr>
            </a:outerShdw>
          </a:effectLst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0"/>
          <a:stretch/>
        </p:blipFill>
        <p:spPr>
          <a:xfrm rot="303926">
            <a:off x="10419938" y="2887455"/>
            <a:ext cx="1142839" cy="1605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77800" dist="203200" dir="3120000" sx="101000" sy="101000" algn="ctr" rotWithShape="0">
              <a:srgbClr val="000000">
                <a:alpha val="80000"/>
              </a:srgbClr>
            </a:outerShdw>
          </a:effectLst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836856" y="1107146"/>
            <a:ext cx="2576644" cy="863803"/>
          </a:xfrm>
          <a:prstGeom prst="rect">
            <a:avLst/>
          </a:prstGeom>
          <a:noFill/>
          <a:ln>
            <a:noFill/>
          </a:ln>
          <a:effectLst>
            <a:outerShdw blurRad="177800" dist="203200" dir="2640000" algn="ctr" rotWithShape="0">
              <a:srgbClr val="666666"/>
            </a:outerShdw>
          </a:effectLst>
        </p:spPr>
      </p:pic>
      <p:sp>
        <p:nvSpPr>
          <p:cNvPr id="36" name="Rechteck 35"/>
          <p:cNvSpPr/>
          <p:nvPr/>
        </p:nvSpPr>
        <p:spPr>
          <a:xfrm>
            <a:off x="0" y="6212369"/>
            <a:ext cx="12192000" cy="646331"/>
          </a:xfrm>
          <a:prstGeom prst="rect">
            <a:avLst/>
          </a:prstGeom>
          <a:solidFill>
            <a:srgbClr val="00A300"/>
          </a:solidFill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cs typeface="DIN-Medium"/>
              </a:rPr>
              <a:t>dox42 Server – generate documents from all applications</a:t>
            </a:r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818857" y="494617"/>
            <a:ext cx="474310" cy="466652"/>
          </a:xfrm>
          <a:prstGeom prst="rect">
            <a:avLst/>
          </a:prstGeom>
          <a:effectLst>
            <a:outerShdw blurRad="50800" dist="88900" dir="2700000" sx="105000" sy="105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33549" y="494617"/>
            <a:ext cx="474502" cy="466842"/>
          </a:xfrm>
          <a:prstGeom prst="rect">
            <a:avLst/>
          </a:prstGeom>
          <a:effectLst>
            <a:outerShdw blurRad="50800" dist="88900" dir="2700000" sx="105000" sy="105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17357" y="498097"/>
            <a:ext cx="474699" cy="467035"/>
          </a:xfrm>
          <a:prstGeom prst="rect">
            <a:avLst/>
          </a:prstGeom>
          <a:effectLst>
            <a:outerShdw blurRad="50800" dist="88900" dir="2700000" sx="105000" sy="105000" algn="tl" rotWithShape="0">
              <a:prstClr val="black">
                <a:alpha val="30000"/>
              </a:prstClr>
            </a:outerShdw>
          </a:effectLst>
        </p:spPr>
      </p:pic>
      <p:sp>
        <p:nvSpPr>
          <p:cNvPr id="38" name="Rechteck 37"/>
          <p:cNvSpPr/>
          <p:nvPr/>
        </p:nvSpPr>
        <p:spPr>
          <a:xfrm>
            <a:off x="375153" y="3560606"/>
            <a:ext cx="27190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Blip>
                <a:blip r:embed="rId16"/>
              </a:buBlip>
            </a:pPr>
            <a:r>
              <a:rPr lang="de-DE" sz="3200">
                <a:solidFill>
                  <a:schemeClr val="tx1">
                    <a:lumMod val="75000"/>
                    <a:lumOff val="25000"/>
                  </a:schemeClr>
                </a:solidFill>
                <a:latin typeface="DIN-Medium"/>
                <a:cs typeface="DIN-Medium"/>
              </a:rPr>
              <a:t>Users</a:t>
            </a:r>
          </a:p>
          <a:p>
            <a:pPr marL="457200" indent="-457200">
              <a:buBlip>
                <a:blip r:embed="rId16"/>
              </a:buBlip>
            </a:pPr>
            <a:r>
              <a:rPr lang="de-AT" sz="3200">
                <a:solidFill>
                  <a:schemeClr val="tx1">
                    <a:lumMod val="75000"/>
                    <a:lumOff val="25000"/>
                  </a:schemeClr>
                </a:solidFill>
                <a:latin typeface="DIN-Medium"/>
                <a:cs typeface="DIN-Medium"/>
              </a:rPr>
              <a:t>Documents</a:t>
            </a:r>
          </a:p>
          <a:p>
            <a:pPr marL="457200" indent="-457200">
              <a:buBlip>
                <a:blip r:embed="rId16"/>
              </a:buBlip>
            </a:pPr>
            <a:r>
              <a:rPr lang="en-GB" sz="3200">
                <a:solidFill>
                  <a:schemeClr val="tx1">
                    <a:lumMod val="75000"/>
                    <a:lumOff val="25000"/>
                  </a:schemeClr>
                </a:solidFill>
                <a:latin typeface="DIN-Medium"/>
                <a:cs typeface="DIN-Medium"/>
              </a:rPr>
              <a:t>Channels</a:t>
            </a:r>
          </a:p>
        </p:txBody>
      </p:sp>
      <p:sp>
        <p:nvSpPr>
          <p:cNvPr id="39" name="Rechteck 38"/>
          <p:cNvSpPr/>
          <p:nvPr/>
        </p:nvSpPr>
        <p:spPr>
          <a:xfrm rot="16200000">
            <a:off x="-432388" y="4152137"/>
            <a:ext cx="1351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>
                <a:solidFill>
                  <a:srgbClr val="666666"/>
                </a:solidFill>
                <a:latin typeface="DIN-Medium"/>
                <a:cs typeface="DIN-Medium"/>
              </a:rPr>
              <a:t>Unlimited</a:t>
            </a:r>
            <a:endParaRPr lang="en-GB" b="1">
              <a:solidFill>
                <a:srgbClr val="666666"/>
              </a:solidFill>
              <a:latin typeface="DIN-Medium"/>
              <a:cs typeface="DIN-Medium"/>
            </a:endParaRPr>
          </a:p>
        </p:txBody>
      </p:sp>
      <p:pic>
        <p:nvPicPr>
          <p:cNvPr id="40" name="Grafik 39"/>
          <p:cNvPicPr>
            <a:picLocks noChangeAspect="1"/>
          </p:cNvPicPr>
          <p:nvPr/>
        </p:nvPicPr>
        <p:blipFill>
          <a:blip r:embed="rId17"/>
          <a:stretch/>
        </p:blipFill>
        <p:spPr>
          <a:xfrm>
            <a:off x="3953060" y="5035142"/>
            <a:ext cx="667020" cy="692033"/>
          </a:xfrm>
          <a:prstGeom prst="rect">
            <a:avLst/>
          </a:prstGeom>
        </p:spPr>
      </p:pic>
      <p:pic>
        <p:nvPicPr>
          <p:cNvPr id="44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8344" y="5023495"/>
            <a:ext cx="668867" cy="668867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19"/>
          <a:stretch/>
        </p:blipFill>
        <p:spPr>
          <a:xfrm>
            <a:off x="5783566" y="5153413"/>
            <a:ext cx="1114942" cy="52067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731138" y="4050021"/>
            <a:ext cx="3668851" cy="1060631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918170">
            <a:off x="10801609" y="4152852"/>
            <a:ext cx="1420407" cy="18103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22"/>
          <a:stretch/>
        </p:blipFill>
        <p:spPr>
          <a:xfrm rot="167096">
            <a:off x="9756011" y="4009056"/>
            <a:ext cx="1129213" cy="1605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77800" dist="203200" dir="3120000" sx="101000" sy="101000" algn="ctr" rotWithShape="0">
              <a:srgbClr val="000000">
                <a:alpha val="80000"/>
              </a:srgbClr>
            </a:outerShdw>
          </a:effectLst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23"/>
          <a:stretch/>
        </p:blipFill>
        <p:spPr>
          <a:xfrm>
            <a:off x="8681877" y="4255214"/>
            <a:ext cx="1177096" cy="1605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77800" dist="203200" dir="3120000" sx="101000" sy="101000" algn="ctr" rotWithShape="0">
              <a:srgbClr val="000000">
                <a:alpha val="80000"/>
              </a:srgbClr>
            </a:outerShdw>
          </a:effectLst>
        </p:spPr>
      </p:pic>
      <p:sp>
        <p:nvSpPr>
          <p:cNvPr id="6" name="Ovale Legende 5"/>
          <p:cNvSpPr/>
          <p:nvPr/>
        </p:nvSpPr>
        <p:spPr>
          <a:xfrm>
            <a:off x="10704131" y="771637"/>
            <a:ext cx="1245573" cy="859644"/>
          </a:xfrm>
          <a:prstGeom prst="wedgeEllipseCallout">
            <a:avLst/>
          </a:prstGeom>
          <a:gradFill flip="none" rotWithShape="1">
            <a:gsLst>
              <a:gs pos="0">
                <a:srgbClr val="0070C0"/>
              </a:gs>
              <a:gs pos="50000">
                <a:srgbClr val="0070C0">
                  <a:alpha val="71000"/>
                </a:srgbClr>
              </a:gs>
              <a:gs pos="100000">
                <a:srgbClr val="0070C0">
                  <a:alpha val="26000"/>
                </a:srgbClr>
              </a:gs>
            </a:gsLst>
            <a:lin ang="16200000" scaled="1"/>
          </a:gradFill>
          <a:ln w="12700" cap="flat" algn="ctr">
            <a:noFill/>
            <a:prstDash val="solid"/>
          </a:ln>
          <a:effectLst>
            <a:outerShdw blurRad="203200" dist="127000" dir="4140000" sx="93000" sy="93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81925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3990" y="204021"/>
            <a:ext cx="8674100" cy="5524500"/>
          </a:xfrm>
          <a:prstGeom prst="rect">
            <a:avLst/>
          </a:prstGeom>
        </p:spPr>
      </p:pic>
      <p:sp>
        <p:nvSpPr>
          <p:cNvPr id="9" name="Titel 2"/>
          <p:cNvSpPr txBox="1"/>
          <p:nvPr/>
        </p:nvSpPr>
        <p:spPr>
          <a:xfrm>
            <a:off x="1" y="5913120"/>
            <a:ext cx="12191999" cy="609180"/>
          </a:xfrm>
          <a:prstGeom prst="rect">
            <a:avLst/>
          </a:prstGeom>
          <a:solidFill>
            <a:srgbClr val="00A3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>
                <a:solidFill>
                  <a:schemeClr val="bg1"/>
                </a:solidFill>
                <a:latin typeface="+mn-lt"/>
              </a:rPr>
              <a:t>dox42 LIVE – mobile document creation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449519" y="0"/>
            <a:ext cx="3626642" cy="10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6007214"/>
            <a:ext cx="12191999" cy="646331"/>
          </a:xfrm>
          <a:prstGeom prst="rect">
            <a:avLst/>
          </a:prstGeom>
          <a:solidFill>
            <a:srgbClr val="00A300"/>
          </a:solidFill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en-GB" sz="3600" b="1">
                <a:solidFill>
                  <a:schemeClr val="bg1"/>
                </a:solidFill>
                <a:cs typeface="DIN-Medium"/>
              </a:rPr>
              <a:t>Generate documents from SharePoint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813566" y="314793"/>
            <a:ext cx="973787" cy="10103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904707" y="0"/>
            <a:ext cx="4444810" cy="3758396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4"/>
          <a:srcRect l="40770" t="23626" r="26786" b="17941"/>
          <a:stretch/>
        </p:blipFill>
        <p:spPr>
          <a:xfrm>
            <a:off x="4045228" y="2679691"/>
            <a:ext cx="2050772" cy="315195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9210895" y="1879198"/>
            <a:ext cx="2981105" cy="3998468"/>
          </a:xfrm>
          <a:prstGeom prst="rect">
            <a:avLst/>
          </a:prstGeom>
          <a:effectLst>
            <a:outerShdw blurRad="139700" dist="889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rcRect l="5355" t="6793" r="5995" b="4831"/>
          <a:stretch/>
        </p:blipFill>
        <p:spPr>
          <a:xfrm>
            <a:off x="8054575" y="3758396"/>
            <a:ext cx="1405888" cy="11373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Rechteck 2"/>
          <p:cNvSpPr/>
          <p:nvPr/>
        </p:nvSpPr>
        <p:spPr>
          <a:xfrm>
            <a:off x="195898" y="467598"/>
            <a:ext cx="53416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7"/>
              </a:buBlip>
            </a:pPr>
            <a:r>
              <a:rPr lang="en-GB" sz="2800" dirty="0"/>
              <a:t>Office 365 SharePoint Online</a:t>
            </a:r>
          </a:p>
          <a:p>
            <a:pPr marL="285750" indent="-285750">
              <a:spcAft>
                <a:spcPts val="600"/>
              </a:spcAft>
              <a:buBlip>
                <a:blip r:embed="rId7"/>
              </a:buBlip>
            </a:pPr>
            <a:r>
              <a:rPr lang="en-GB" sz="2800" dirty="0"/>
              <a:t>SharePoint On </a:t>
            </a:r>
            <a:r>
              <a:rPr lang="en-GB" sz="2800" dirty="0" err="1"/>
              <a:t>Prem</a:t>
            </a:r>
            <a:r>
              <a:rPr lang="en-GB" sz="2800" dirty="0"/>
              <a:t> or Hybrid</a:t>
            </a:r>
          </a:p>
          <a:p>
            <a:pPr marL="285750" indent="-285750">
              <a:spcAft>
                <a:spcPts val="600"/>
              </a:spcAft>
              <a:buBlip>
                <a:blip r:embed="rId7"/>
              </a:buBlip>
            </a:pPr>
            <a:r>
              <a:rPr lang="en-GB" sz="2800" dirty="0"/>
              <a:t>Connect to all lists and documents from SharePoint</a:t>
            </a:r>
          </a:p>
          <a:p>
            <a:pPr marL="285750" indent="-285750">
              <a:spcAft>
                <a:spcPts val="600"/>
              </a:spcAft>
              <a:buBlip>
                <a:blip r:embed="rId7"/>
              </a:buBlip>
            </a:pPr>
            <a:r>
              <a:rPr lang="en-GB" sz="2800" dirty="0"/>
              <a:t>External data sources</a:t>
            </a:r>
          </a:p>
          <a:p>
            <a:pPr marL="285750" indent="-285750">
              <a:spcAft>
                <a:spcPts val="600"/>
              </a:spcAft>
              <a:buBlip>
                <a:blip r:embed="rId7"/>
              </a:buBlip>
            </a:pPr>
            <a:r>
              <a:rPr lang="en-GB" sz="2800" dirty="0"/>
              <a:t>PDF, Office formats </a:t>
            </a:r>
          </a:p>
          <a:p>
            <a:pPr marL="285750" indent="-285750">
              <a:spcAft>
                <a:spcPts val="600"/>
              </a:spcAft>
              <a:buBlip>
                <a:blip r:embed="rId7"/>
              </a:buBlip>
            </a:pPr>
            <a:r>
              <a:rPr lang="en-GB" sz="2800" dirty="0"/>
              <a:t>Write meta data</a:t>
            </a:r>
          </a:p>
          <a:p>
            <a:pPr marL="285750" indent="-285750">
              <a:spcAft>
                <a:spcPts val="600"/>
              </a:spcAft>
              <a:buBlip>
                <a:blip r:embed="rId7"/>
              </a:buBlip>
            </a:pPr>
            <a:r>
              <a:rPr lang="en-GB" sz="2800" dirty="0"/>
              <a:t>E-mails, print</a:t>
            </a:r>
          </a:p>
          <a:p>
            <a:pPr marL="285750" indent="-285750">
              <a:spcAft>
                <a:spcPts val="600"/>
              </a:spcAft>
              <a:buBlip>
                <a:blip r:embed="rId7"/>
              </a:buBlip>
            </a:pPr>
            <a:r>
              <a:rPr lang="en-GB" sz="2800" dirty="0"/>
              <a:t>Workflow integration</a:t>
            </a:r>
          </a:p>
          <a:p>
            <a:pPr marL="285750" indent="-285750">
              <a:spcAft>
                <a:spcPts val="600"/>
              </a:spcAft>
              <a:buBlip>
                <a:blip r:embed="rId7"/>
              </a:buBlip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3582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/>
          <a:stretch/>
        </p:blipFill>
        <p:spPr>
          <a:xfrm flipH="1">
            <a:off x="-2" y="0"/>
            <a:ext cx="8042565" cy="556321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5875092"/>
            <a:ext cx="8042563" cy="646331"/>
          </a:xfrm>
          <a:prstGeom prst="rect">
            <a:avLst/>
          </a:prstGeom>
          <a:solidFill>
            <a:srgbClr val="00A300"/>
          </a:solidFill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en-US" sz="3600" b="1">
                <a:solidFill>
                  <a:schemeClr val="bg1"/>
                </a:solidFill>
                <a:cs typeface="DIN-Medium"/>
              </a:rPr>
              <a:t>And what benefit is it providing for me?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4499841" y="932566"/>
            <a:ext cx="7692159" cy="4401205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800"/>
              <a:t>I save hours of time and I can concentrate on my core tasks again</a:t>
            </a:r>
          </a:p>
          <a:p>
            <a:pPr marL="285750" indent="-285750">
              <a:buBlip>
                <a:blip r:embed="rId4"/>
              </a:buBlip>
            </a:pPr>
            <a:r>
              <a:rPr lang="en-US" sz="2800"/>
              <a:t>Fantastic customized &amp; individual documents</a:t>
            </a:r>
          </a:p>
          <a:p>
            <a:pPr marL="285750" indent="-285750">
              <a:buBlip>
                <a:blip r:embed="rId4"/>
              </a:buBlip>
            </a:pPr>
            <a:r>
              <a:rPr lang="en-US" sz="2800"/>
              <a:t>Template design independent from applications</a:t>
            </a:r>
          </a:p>
          <a:p>
            <a:pPr marL="285750" indent="-285750">
              <a:buBlip>
                <a:blip r:embed="rId4"/>
              </a:buBlip>
            </a:pPr>
            <a:r>
              <a:rPr lang="en-US" sz="2800"/>
              <a:t>Response to market trends and chances quickly</a:t>
            </a:r>
          </a:p>
          <a:p>
            <a:pPr marL="285750" indent="-285750">
              <a:buBlip>
                <a:blip r:embed="rId4"/>
              </a:buBlip>
            </a:pPr>
            <a:r>
              <a:rPr lang="en-US" sz="2800"/>
              <a:t>Individual customer communication </a:t>
            </a:r>
            <a:br>
              <a:rPr lang="en-US" sz="2800"/>
            </a:br>
            <a:r>
              <a:rPr lang="en-US" sz="2800"/>
              <a:t>digital and automatic</a:t>
            </a:r>
          </a:p>
          <a:p>
            <a:pPr marL="285750" indent="-285750">
              <a:buBlip>
                <a:blip r:embed="rId4"/>
              </a:buBlip>
            </a:pPr>
            <a:r>
              <a:rPr lang="en-US" sz="2800"/>
              <a:t>No more mistakes</a:t>
            </a:r>
          </a:p>
          <a:p>
            <a:pPr marL="285750" indent="-285750">
              <a:buBlip>
                <a:blip r:embed="rId4"/>
              </a:buBlip>
            </a:pPr>
            <a:r>
              <a:rPr lang="en-US" sz="2800"/>
              <a:t>I love doing my work this way again</a:t>
            </a:r>
          </a:p>
          <a:p>
            <a:pPr>
              <a:spcAft>
                <a:spcPts val="600"/>
              </a:spcAft>
            </a:pPr>
            <a:endParaRPr lang="de-AT" sz="280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398820" y="74488"/>
            <a:ext cx="1638600" cy="5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5877272"/>
            <a:ext cx="5652119" cy="646331"/>
          </a:xfrm>
          <a:prstGeom prst="rect">
            <a:avLst/>
          </a:prstGeom>
          <a:solidFill>
            <a:srgbClr val="00A300"/>
          </a:solidFill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de-DE" sz="3600" b="1">
                <a:solidFill>
                  <a:schemeClr val="bg1"/>
                </a:solidFill>
                <a:cs typeface="DIN-Medium"/>
              </a:rPr>
              <a:t>dox42 technolog</a:t>
            </a:r>
            <a:r>
              <a:rPr lang="hu-HU" sz="3600" b="1">
                <a:solidFill>
                  <a:schemeClr val="bg1"/>
                </a:solidFill>
                <a:cs typeface="DIN-Medium"/>
              </a:rPr>
              <a:t>y</a:t>
            </a:r>
            <a:r>
              <a:rPr lang="de-DE" sz="3600" b="1">
                <a:solidFill>
                  <a:schemeClr val="bg1"/>
                </a:solidFill>
                <a:cs typeface="DIN-Medium"/>
              </a:rPr>
              <a:t> partners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57116" y="4117117"/>
            <a:ext cx="3502521" cy="178653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65"/>
          <a:stretch/>
        </p:blipFill>
        <p:spPr>
          <a:xfrm>
            <a:off x="1283106" y="3966899"/>
            <a:ext cx="3384376" cy="133806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398820" y="74488"/>
            <a:ext cx="1638600" cy="546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1341" y="2748246"/>
            <a:ext cx="2806653" cy="8065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98" y="1208101"/>
            <a:ext cx="5179693" cy="728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552" y="2817745"/>
            <a:ext cx="1599022" cy="1988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82" y="2666202"/>
            <a:ext cx="3060064" cy="1221699"/>
          </a:xfrm>
          <a:prstGeom prst="rect">
            <a:avLst/>
          </a:prstGeom>
        </p:spPr>
      </p:pic>
      <p:pic>
        <p:nvPicPr>
          <p:cNvPr id="13" name="Grafik 9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47" y="620688"/>
            <a:ext cx="3503804" cy="17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5757" y="1328424"/>
            <a:ext cx="1438287" cy="491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211482" y="1434102"/>
            <a:ext cx="1138530" cy="213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58454" y="1434102"/>
            <a:ext cx="1316170" cy="294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541457" y="1309599"/>
            <a:ext cx="1339539" cy="521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6626" y="5494487"/>
            <a:ext cx="999168" cy="562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23695" y="4601690"/>
            <a:ext cx="972621" cy="484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9194" y="2196893"/>
            <a:ext cx="1173256" cy="733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94238" y="2239438"/>
            <a:ext cx="625311" cy="6253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41337" y="2402330"/>
            <a:ext cx="1606624" cy="322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978378" y="1279861"/>
            <a:ext cx="1106685" cy="5576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47081" y="2278128"/>
            <a:ext cx="1298811" cy="480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138041" y="2442853"/>
            <a:ext cx="1796336" cy="208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045012" y="2396292"/>
            <a:ext cx="1536623" cy="3546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4317" y="3249996"/>
            <a:ext cx="1043054" cy="6127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10013" y="3470481"/>
            <a:ext cx="1193760" cy="3896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208702" y="3428404"/>
            <a:ext cx="1287614" cy="4952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18441" y="3403096"/>
            <a:ext cx="1279584" cy="5098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02954" y="3407018"/>
            <a:ext cx="1061140" cy="4244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99356" y="3313903"/>
            <a:ext cx="768497" cy="7242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684441" y="3360657"/>
            <a:ext cx="1254623" cy="5522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248795" y="3454646"/>
            <a:ext cx="1075697" cy="4582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4317" y="4629913"/>
            <a:ext cx="1719857" cy="3271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37470" y="4437004"/>
            <a:ext cx="1014788" cy="7021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66907" y="4601690"/>
            <a:ext cx="1871260" cy="3105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90310" y="4395310"/>
            <a:ext cx="1233686" cy="77105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233197" y="4448556"/>
            <a:ext cx="902487" cy="69364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383309" y="4638833"/>
            <a:ext cx="1941183" cy="3130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23359" y="5455443"/>
            <a:ext cx="1605664" cy="5523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56234" y="5405836"/>
            <a:ext cx="1846093" cy="6515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506001" y="5378137"/>
            <a:ext cx="2012195" cy="668759"/>
          </a:xfrm>
          <a:prstGeom prst="rect">
            <a:avLst/>
          </a:prstGeom>
        </p:spPr>
      </p:pic>
      <p:sp>
        <p:nvSpPr>
          <p:cNvPr id="35" name="Textfeld 86"/>
          <p:cNvSpPr txBox="1"/>
          <p:nvPr/>
        </p:nvSpPr>
        <p:spPr>
          <a:xfrm>
            <a:off x="0" y="388542"/>
            <a:ext cx="12192000" cy="646331"/>
          </a:xfrm>
          <a:prstGeom prst="rect">
            <a:avLst/>
          </a:prstGeom>
          <a:solidFill>
            <a:srgbClr val="00A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600" b="1" dirty="0" smtClean="0">
                <a:solidFill>
                  <a:schemeClr val="bg1"/>
                </a:solidFill>
              </a:rPr>
              <a:t>dox42 Case Studies</a:t>
            </a:r>
            <a:endParaRPr lang="de-AT" sz="3600" b="1" dirty="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942307" y="1381481"/>
            <a:ext cx="1585065" cy="342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86279" y="5514194"/>
            <a:ext cx="2224720" cy="55618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38" y="1225375"/>
            <a:ext cx="1008802" cy="6208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377" y="5452915"/>
            <a:ext cx="1613238" cy="57538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67" y="2471135"/>
            <a:ext cx="1763265" cy="23827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50" y="1348303"/>
            <a:ext cx="1607188" cy="4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210651" cy="8140434"/>
          </a:xfrm>
          <a:prstGeom prst="rect">
            <a:avLst/>
          </a:prstGeom>
        </p:spPr>
      </p:pic>
      <p:sp>
        <p:nvSpPr>
          <p:cNvPr id="25" name="Abgerundetes Rechteck 21"/>
          <p:cNvSpPr/>
          <p:nvPr/>
        </p:nvSpPr>
        <p:spPr>
          <a:xfrm>
            <a:off x="436593" y="1352524"/>
            <a:ext cx="4782972" cy="2996565"/>
          </a:xfrm>
          <a:prstGeom prst="roundRect">
            <a:avLst/>
          </a:prstGeom>
          <a:solidFill>
            <a:schemeClr val="bg1">
              <a:alpha val="6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Offers, Orders, Invoices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Quality and Audit Reports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Waybill with Barcodes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Sales Presentations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Project Management Reports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Employment Contracts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And much more</a:t>
            </a:r>
            <a:endParaRPr lang="de-AT" sz="2000"/>
          </a:p>
        </p:txBody>
      </p:sp>
      <p:sp>
        <p:nvSpPr>
          <p:cNvPr id="26" name="Textfeld 25"/>
          <p:cNvSpPr txBox="1"/>
          <p:nvPr/>
        </p:nvSpPr>
        <p:spPr>
          <a:xfrm>
            <a:off x="-23422" y="288136"/>
            <a:ext cx="12215422" cy="646331"/>
          </a:xfrm>
          <a:prstGeom prst="rect">
            <a:avLst/>
          </a:prstGeom>
          <a:solidFill>
            <a:srgbClr val="00A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600" b="1">
                <a:solidFill>
                  <a:schemeClr val="bg1"/>
                </a:solidFill>
              </a:rPr>
              <a:t> </a:t>
            </a:r>
            <a:r>
              <a:rPr lang="de-AT" sz="3600" b="1" smtClean="0">
                <a:solidFill>
                  <a:schemeClr val="bg1"/>
                </a:solidFill>
              </a:rPr>
              <a:t>Companies in </a:t>
            </a:r>
            <a:r>
              <a:rPr lang="en-US" sz="3600" b="1" smtClean="0">
                <a:solidFill>
                  <a:schemeClr val="bg1"/>
                </a:solidFill>
              </a:rPr>
              <a:t>Manufacturing automate </a:t>
            </a:r>
            <a:r>
              <a:rPr lang="en-US" sz="3600" b="1">
                <a:solidFill>
                  <a:schemeClr val="bg1"/>
                </a:solidFill>
              </a:rPr>
              <a:t>D</a:t>
            </a:r>
            <a:r>
              <a:rPr lang="en-US" sz="3600" b="1" smtClean="0">
                <a:solidFill>
                  <a:schemeClr val="bg1"/>
                </a:solidFill>
              </a:rPr>
              <a:t>ocuments </a:t>
            </a:r>
            <a:r>
              <a:rPr lang="en-US" sz="3600" b="1">
                <a:solidFill>
                  <a:schemeClr val="bg1"/>
                </a:solidFill>
              </a:rPr>
              <a:t>with </a:t>
            </a:r>
            <a:r>
              <a:rPr lang="de-AT" sz="3600" b="1" smtClean="0">
                <a:solidFill>
                  <a:schemeClr val="bg1"/>
                </a:solidFill>
              </a:rPr>
              <a:t>dox42</a:t>
            </a:r>
            <a:endParaRPr lang="de-AT" sz="3600" b="1">
              <a:solidFill>
                <a:schemeClr val="bg1"/>
              </a:solidFill>
            </a:endParaRPr>
          </a:p>
        </p:txBody>
      </p:sp>
      <p:sp>
        <p:nvSpPr>
          <p:cNvPr id="27" name="Abgerundetes Rechteck 23"/>
          <p:cNvSpPr/>
          <p:nvPr/>
        </p:nvSpPr>
        <p:spPr>
          <a:xfrm>
            <a:off x="5625221" y="1026436"/>
            <a:ext cx="6345105" cy="4245912"/>
          </a:xfrm>
          <a:prstGeom prst="roundRect">
            <a:avLst/>
          </a:prstGeom>
          <a:solidFill>
            <a:schemeClr val="bg1">
              <a:alpha val="65000"/>
            </a:schemeClr>
          </a:solidFill>
          <a:ln w="12700" cap="flat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smtClean="0">
                <a:solidFill>
                  <a:schemeClr val="tx1"/>
                </a:solidFill>
              </a:rPr>
              <a:t>“Currently </a:t>
            </a:r>
            <a:r>
              <a:rPr lang="en-US" sz="2000">
                <a:solidFill>
                  <a:schemeClr val="tx1"/>
                </a:solidFill>
              </a:rPr>
              <a:t>dox42 is utilized as document generator in our global sales and service platform that is based on Microsoft Dynamics CRM. We are generating sales quotes, fully </a:t>
            </a:r>
            <a:r>
              <a:rPr lang="en-US" sz="2000" smtClean="0">
                <a:solidFill>
                  <a:schemeClr val="tx1"/>
                </a:solidFill>
              </a:rPr>
              <a:t>automated high </a:t>
            </a:r>
            <a:r>
              <a:rPr lang="en-US" sz="2000">
                <a:solidFill>
                  <a:schemeClr val="tx1"/>
                </a:solidFill>
              </a:rPr>
              <a:t>quality </a:t>
            </a:r>
            <a:endParaRPr lang="en-US" sz="2000" smtClean="0">
              <a:solidFill>
                <a:schemeClr val="tx1"/>
              </a:solidFill>
            </a:endParaRPr>
          </a:p>
          <a:p>
            <a:r>
              <a:rPr lang="en-US" sz="2000" smtClean="0">
                <a:solidFill>
                  <a:schemeClr val="tx1"/>
                </a:solidFill>
              </a:rPr>
              <a:t>service </a:t>
            </a:r>
            <a:r>
              <a:rPr lang="en-US" sz="2000">
                <a:solidFill>
                  <a:schemeClr val="tx1"/>
                </a:solidFill>
              </a:rPr>
              <a:t>reports and </a:t>
            </a:r>
            <a:r>
              <a:rPr lang="en-US" sz="2000" smtClean="0">
                <a:solidFill>
                  <a:schemeClr val="tx1"/>
                </a:solidFill>
              </a:rPr>
              <a:t>additionally </a:t>
            </a:r>
          </a:p>
          <a:p>
            <a:r>
              <a:rPr lang="en-US" sz="2000" smtClean="0">
                <a:solidFill>
                  <a:schemeClr val="tx1"/>
                </a:solidFill>
              </a:rPr>
              <a:t>we </a:t>
            </a:r>
            <a:r>
              <a:rPr lang="en-US" sz="2000">
                <a:solidFill>
                  <a:schemeClr val="tx1"/>
                </a:solidFill>
              </a:rPr>
              <a:t>use </a:t>
            </a:r>
            <a:r>
              <a:rPr lang="en-US" sz="2000" smtClean="0">
                <a:solidFill>
                  <a:schemeClr val="tx1"/>
                </a:solidFill>
              </a:rPr>
              <a:t>the </a:t>
            </a:r>
            <a:r>
              <a:rPr lang="en-US" sz="2000">
                <a:solidFill>
                  <a:schemeClr val="tx1"/>
                </a:solidFill>
              </a:rPr>
              <a:t>dox42 Excel automation </a:t>
            </a:r>
            <a:endParaRPr lang="en-US" sz="2000" smtClean="0">
              <a:solidFill>
                <a:schemeClr val="tx1"/>
              </a:solidFill>
            </a:endParaRPr>
          </a:p>
          <a:p>
            <a:r>
              <a:rPr lang="en-US" sz="2000" smtClean="0">
                <a:solidFill>
                  <a:schemeClr val="tx1"/>
                </a:solidFill>
              </a:rPr>
              <a:t>for </a:t>
            </a:r>
            <a:r>
              <a:rPr lang="en-US" sz="2000">
                <a:solidFill>
                  <a:schemeClr val="tx1"/>
                </a:solidFill>
              </a:rPr>
              <a:t>our new service product </a:t>
            </a:r>
            <a:endParaRPr lang="en-US" sz="2000" smtClean="0">
              <a:solidFill>
                <a:schemeClr val="tx1"/>
              </a:solidFill>
            </a:endParaRPr>
          </a:p>
          <a:p>
            <a:r>
              <a:rPr lang="en-US" sz="2000" smtClean="0">
                <a:solidFill>
                  <a:schemeClr val="tx1"/>
                </a:solidFill>
              </a:rPr>
              <a:t>“</a:t>
            </a:r>
            <a:r>
              <a:rPr lang="en-US" sz="2000">
                <a:solidFill>
                  <a:schemeClr val="tx1"/>
                </a:solidFill>
              </a:rPr>
              <a:t>Lifecycle-Care</a:t>
            </a:r>
            <a:r>
              <a:rPr lang="en-US" sz="2000" smtClean="0">
                <a:solidFill>
                  <a:schemeClr val="tx1"/>
                </a:solidFill>
              </a:rPr>
              <a:t>”.“</a:t>
            </a:r>
          </a:p>
          <a:p>
            <a:endParaRPr lang="de-AT" sz="20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e-AT" sz="24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AT" sz="16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</a:t>
            </a:r>
            <a:r>
              <a:rPr lang="de-AT" sz="160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          </a:t>
            </a:r>
          </a:p>
          <a:p>
            <a:r>
              <a:rPr lang="de-AT" sz="160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    			                         	Marc </a:t>
            </a:r>
            <a:r>
              <a:rPr lang="de-AT" sz="16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Rieger</a:t>
            </a:r>
            <a:r>
              <a:rPr lang="de-AT" sz="160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              	               	</a:t>
            </a:r>
            <a:r>
              <a:rPr lang="de-AT" sz="16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AT" sz="160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Business </a:t>
            </a:r>
            <a:r>
              <a:rPr lang="de-AT" sz="16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Process Representative</a:t>
            </a:r>
          </a:p>
        </p:txBody>
      </p:sp>
      <p:sp>
        <p:nvSpPr>
          <p:cNvPr id="30" name="Abgerundetes Rechteck 5"/>
          <p:cNvSpPr/>
          <p:nvPr/>
        </p:nvSpPr>
        <p:spPr>
          <a:xfrm>
            <a:off x="1016739" y="5383648"/>
            <a:ext cx="10135099" cy="1248870"/>
          </a:xfrm>
          <a:prstGeom prst="roundRect">
            <a:avLst/>
          </a:prstGeom>
          <a:solidFill>
            <a:schemeClr val="bg1">
              <a:alpha val="79000"/>
            </a:schemeClr>
          </a:solidFill>
          <a:ln w="12700" cap="flat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75818" y="2519200"/>
            <a:ext cx="1858849" cy="2044735"/>
          </a:xfrm>
          <a:prstGeom prst="rect">
            <a:avLst/>
          </a:prstGeom>
          <a:noFill/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979687" y="3962581"/>
            <a:ext cx="1883230" cy="1158911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t="27767"/>
          <a:stretch/>
        </p:blipFill>
        <p:spPr>
          <a:xfrm>
            <a:off x="8987374" y="5524864"/>
            <a:ext cx="2047374" cy="42769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03570" y="5536515"/>
            <a:ext cx="1275482" cy="471568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47151" y="5970346"/>
            <a:ext cx="1289086" cy="567444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08693" y="5575842"/>
            <a:ext cx="989094" cy="421388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997064" y="6102612"/>
            <a:ext cx="2566500" cy="413950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7"/>
          <a:stretch/>
        </p:blipFill>
        <p:spPr>
          <a:xfrm>
            <a:off x="2734361" y="5500537"/>
            <a:ext cx="1379454" cy="993384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00254" y="5547200"/>
            <a:ext cx="1918852" cy="364968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95367" y="5880037"/>
            <a:ext cx="1274886" cy="718244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2373" y="5912168"/>
            <a:ext cx="712201" cy="671184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52792" y="6015659"/>
            <a:ext cx="1801844" cy="619834"/>
          </a:xfrm>
          <a:prstGeom prst="rect">
            <a:avLst/>
          </a:prstGeom>
        </p:spPr>
      </p:pic>
      <p:pic>
        <p:nvPicPr>
          <p:cNvPr id="47" name="Grafik 46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13815" y="5602831"/>
            <a:ext cx="1448402" cy="271256"/>
          </a:xfrm>
          <a:prstGeom prst="rect">
            <a:avLst/>
          </a:prstGeom>
        </p:spPr>
      </p:pic>
      <p:pic>
        <p:nvPicPr>
          <p:cNvPr id="48" name="Picture 36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94913" y="6171804"/>
            <a:ext cx="1779705" cy="24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4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6857638" y="676160"/>
          <a:ext cx="4662626" cy="347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313">
                  <a:extLst>
                    <a:ext uri="{9D8B030D-6E8A-4147-A177-3AD203B41FA5}">
                      <a16:colId xmlns="" xmlns:a16="http://schemas.microsoft.com/office/drawing/2014/main" val="2251564251"/>
                    </a:ext>
                  </a:extLst>
                </a:gridCol>
                <a:gridCol w="2331313">
                  <a:extLst>
                    <a:ext uri="{9D8B030D-6E8A-4147-A177-3AD203B41FA5}">
                      <a16:colId xmlns="" xmlns:a16="http://schemas.microsoft.com/office/drawing/2014/main" val="1596600911"/>
                    </a:ext>
                  </a:extLst>
                </a:gridCol>
              </a:tblGrid>
              <a:tr h="11593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600" b="0" dirty="0" smtClean="0">
                        <a:solidFill>
                          <a:srgbClr val="666666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0" dirty="0" smtClean="0">
                          <a:solidFill>
                            <a:srgbClr val="666666"/>
                          </a:solidFill>
                          <a:latin typeface="+mn-lt"/>
                        </a:rPr>
                        <a:t>Innovative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0" dirty="0" smtClean="0">
                          <a:solidFill>
                            <a:srgbClr val="666666"/>
                          </a:solidFill>
                          <a:latin typeface="+mn-lt"/>
                        </a:rPr>
                        <a:t>Software </a:t>
                      </a:r>
                      <a:r>
                        <a:rPr lang="de-AT" sz="1600" b="0" dirty="0" err="1" smtClean="0">
                          <a:solidFill>
                            <a:srgbClr val="666666"/>
                          </a:solidFill>
                          <a:latin typeface="+mn-lt"/>
                        </a:rPr>
                        <a:t>Product</a:t>
                      </a:r>
                      <a:endParaRPr lang="de-AT" sz="1600" b="0" dirty="0" smtClean="0">
                        <a:solidFill>
                          <a:srgbClr val="666666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0" dirty="0" smtClean="0">
                          <a:solidFill>
                            <a:srgbClr val="666666"/>
                          </a:solidFill>
                          <a:latin typeface="+mn-lt"/>
                        </a:rPr>
                        <a:t>for</a:t>
                      </a:r>
                      <a:r>
                        <a:rPr lang="de-AT" sz="1600" b="0" baseline="0" dirty="0" smtClean="0">
                          <a:solidFill>
                            <a:srgbClr val="666666"/>
                          </a:solidFill>
                          <a:latin typeface="+mn-lt"/>
                        </a:rPr>
                        <a:t> </a:t>
                      </a:r>
                      <a:r>
                        <a:rPr lang="de-AT" sz="1600" b="0" baseline="0" dirty="0" err="1" smtClean="0">
                          <a:solidFill>
                            <a:srgbClr val="666666"/>
                          </a:solidFill>
                          <a:latin typeface="+mn-lt"/>
                        </a:rPr>
                        <a:t>Document</a:t>
                      </a:r>
                      <a:r>
                        <a:rPr lang="de-AT" sz="1600" b="0" baseline="0" dirty="0" smtClean="0">
                          <a:solidFill>
                            <a:srgbClr val="666666"/>
                          </a:solidFill>
                          <a:latin typeface="+mn-lt"/>
                        </a:rPr>
                        <a:t> Generation</a:t>
                      </a:r>
                      <a:endParaRPr lang="de-AT" sz="1600" b="0" dirty="0" smtClean="0">
                        <a:solidFill>
                          <a:srgbClr val="666666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600" b="0" dirty="0" smtClean="0">
                        <a:solidFill>
                          <a:srgbClr val="666666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0" dirty="0" smtClean="0">
                          <a:solidFill>
                            <a:srgbClr val="666666"/>
                          </a:solidFill>
                          <a:latin typeface="+mn-lt"/>
                        </a:rPr>
                        <a:t>Intuitive Design for </a:t>
                      </a:r>
                      <a:r>
                        <a:rPr lang="de-AT" sz="1600" b="0" dirty="0" err="1" smtClean="0">
                          <a:solidFill>
                            <a:srgbClr val="666666"/>
                          </a:solidFill>
                          <a:latin typeface="+mn-lt"/>
                        </a:rPr>
                        <a:t>Complex</a:t>
                      </a:r>
                      <a:r>
                        <a:rPr lang="de-AT" sz="1600" b="0" dirty="0" smtClean="0">
                          <a:solidFill>
                            <a:srgbClr val="666666"/>
                          </a:solidFill>
                          <a:latin typeface="+mn-lt"/>
                        </a:rPr>
                        <a:t> </a:t>
                      </a:r>
                      <a:r>
                        <a:rPr lang="de-AT" sz="1600" b="0" dirty="0" err="1" smtClean="0">
                          <a:solidFill>
                            <a:srgbClr val="666666"/>
                          </a:solidFill>
                          <a:latin typeface="+mn-lt"/>
                        </a:rPr>
                        <a:t>Documents</a:t>
                      </a:r>
                      <a:r>
                        <a:rPr lang="de-AT" sz="1600" b="0" dirty="0" smtClean="0">
                          <a:solidFill>
                            <a:srgbClr val="666666"/>
                          </a:solidFill>
                          <a:latin typeface="+mn-lt"/>
                        </a:rPr>
                        <a:t> in</a:t>
                      </a:r>
                    </a:p>
                    <a:p>
                      <a:pPr algn="ctr"/>
                      <a:endParaRPr lang="de-AT" sz="16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9734711"/>
                  </a:ext>
                </a:extLst>
              </a:tr>
              <a:tr h="11593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600" b="0" dirty="0" smtClean="0">
                        <a:solidFill>
                          <a:srgbClr val="666666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0" dirty="0" err="1" smtClean="0">
                          <a:solidFill>
                            <a:srgbClr val="666666"/>
                          </a:solidFill>
                          <a:latin typeface="+mn-lt"/>
                        </a:rPr>
                        <a:t>Document</a:t>
                      </a:r>
                      <a:r>
                        <a:rPr lang="de-AT" sz="1600" b="0" dirty="0" smtClean="0">
                          <a:solidFill>
                            <a:srgbClr val="666666"/>
                          </a:solidFill>
                          <a:latin typeface="+mn-lt"/>
                        </a:rPr>
                        <a:t> Output</a:t>
                      </a:r>
                    </a:p>
                  </a:txBody>
                  <a:tcPr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600" b="0" dirty="0" smtClean="0">
                        <a:solidFill>
                          <a:srgbClr val="666666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0" dirty="0" smtClean="0">
                          <a:solidFill>
                            <a:srgbClr val="666666"/>
                          </a:solidFill>
                          <a:latin typeface="+mn-lt"/>
                        </a:rPr>
                        <a:t>Flexible Integration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600" b="0" dirty="0" smtClean="0">
                        <a:solidFill>
                          <a:srgbClr val="666666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600" b="0" dirty="0" smtClean="0">
                        <a:solidFill>
                          <a:srgbClr val="666666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0207950"/>
                  </a:ext>
                </a:extLst>
              </a:tr>
              <a:tr h="11593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600" b="0" dirty="0" smtClean="0">
                        <a:solidFill>
                          <a:srgbClr val="666666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600" b="0" dirty="0" smtClean="0">
                        <a:solidFill>
                          <a:srgbClr val="666666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7192617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9164" y="4542984"/>
            <a:ext cx="12144665" cy="231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35" y="521250"/>
            <a:ext cx="4164435" cy="218280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 rot="16200000">
            <a:off x="-2882082" y="2828835"/>
            <a:ext cx="6858001" cy="1200329"/>
          </a:xfrm>
          <a:prstGeom prst="rect">
            <a:avLst/>
          </a:prstGeom>
          <a:solidFill>
            <a:srgbClr val="00A300"/>
          </a:solidFill>
          <a:effectLst/>
          <a:scene3d>
            <a:camera prst="orthographicFront"/>
            <a:lightRig rig="threePt" dir="t"/>
          </a:scene3d>
          <a:sp3d/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pPr algn="ctr"/>
            <a:r>
              <a:rPr lang="de-DE" sz="7200" dirty="0">
                <a:ln/>
                <a:solidFill>
                  <a:schemeClr val="bg1"/>
                </a:solidFill>
                <a:cs typeface="DIN-Medium"/>
              </a:rPr>
              <a:t>www.dox42.com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48" y="5421085"/>
            <a:ext cx="1863953" cy="432098"/>
          </a:xfrm>
          <a:prstGeom prst="rect">
            <a:avLst/>
          </a:prstGeom>
        </p:spPr>
      </p:pic>
      <p:pic>
        <p:nvPicPr>
          <p:cNvPr id="21" name="Picture 2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321402" y="6142824"/>
            <a:ext cx="760757" cy="291477"/>
          </a:xfrm>
          <a:prstGeom prst="rect">
            <a:avLst/>
          </a:prstGeom>
        </p:spPr>
      </p:pic>
      <p:pic>
        <p:nvPicPr>
          <p:cNvPr id="23" name="Picture 3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532718" y="5473423"/>
            <a:ext cx="1130971" cy="365680"/>
          </a:xfrm>
          <a:prstGeom prst="rect">
            <a:avLst/>
          </a:prstGeom>
        </p:spPr>
      </p:pic>
      <p:pic>
        <p:nvPicPr>
          <p:cNvPr id="25" name="Picture 32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86023" y="4736895"/>
            <a:ext cx="1102834" cy="490148"/>
          </a:xfrm>
          <a:prstGeom prst="rect">
            <a:avLst/>
          </a:prstGeom>
        </p:spPr>
      </p:pic>
      <p:pic>
        <p:nvPicPr>
          <p:cNvPr id="26" name="Picture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39771" y="6234169"/>
            <a:ext cx="1665525" cy="156588"/>
          </a:xfrm>
          <a:prstGeom prst="rect">
            <a:avLst/>
          </a:prstGeom>
        </p:spPr>
      </p:pic>
      <p:pic>
        <p:nvPicPr>
          <p:cNvPr id="27" name="Picture 37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701780" y="5394802"/>
            <a:ext cx="493372" cy="508463"/>
          </a:xfrm>
          <a:prstGeom prst="rect">
            <a:avLst/>
          </a:prstGeom>
        </p:spPr>
      </p:pic>
      <p:pic>
        <p:nvPicPr>
          <p:cNvPr id="30" name="Picture 39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34071" y="4708787"/>
            <a:ext cx="832491" cy="520306"/>
          </a:xfrm>
          <a:prstGeom prst="rect">
            <a:avLst/>
          </a:prstGeom>
        </p:spPr>
      </p:pic>
      <p:pic>
        <p:nvPicPr>
          <p:cNvPr id="32" name="Picture 40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95568" y="5365157"/>
            <a:ext cx="940686" cy="587930"/>
          </a:xfrm>
          <a:prstGeom prst="rect">
            <a:avLst/>
          </a:prstGeom>
        </p:spPr>
      </p:pic>
      <p:pic>
        <p:nvPicPr>
          <p:cNvPr id="34" name="Picture 4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30374" y="5368666"/>
            <a:ext cx="584421" cy="584421"/>
          </a:xfrm>
          <a:prstGeom prst="rect">
            <a:avLst/>
          </a:prstGeom>
        </p:spPr>
      </p:pic>
      <p:pic>
        <p:nvPicPr>
          <p:cNvPr id="35" name="Picture 48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810766" y="6086384"/>
            <a:ext cx="758036" cy="376634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383" y="4779764"/>
            <a:ext cx="788887" cy="396909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97" y="6173976"/>
            <a:ext cx="1323600" cy="254051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01" y="4813537"/>
            <a:ext cx="1471597" cy="339599"/>
          </a:xfrm>
          <a:prstGeom prst="rect">
            <a:avLst/>
          </a:prstGeom>
        </p:spPr>
      </p:pic>
      <p:pic>
        <p:nvPicPr>
          <p:cNvPr id="44" name="Picture 23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382023" y="6123908"/>
            <a:ext cx="1418032" cy="317241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23" y="6125715"/>
            <a:ext cx="835562" cy="373496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545" y="4699942"/>
            <a:ext cx="861994" cy="530458"/>
          </a:xfrm>
          <a:prstGeom prst="rect">
            <a:avLst/>
          </a:prstGeom>
        </p:spPr>
      </p:pic>
      <p:pic>
        <p:nvPicPr>
          <p:cNvPr id="31" name="Picture 5"/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57" y="4795781"/>
            <a:ext cx="1765748" cy="38115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50" y="5332609"/>
            <a:ext cx="1169256" cy="62047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44" y="3283989"/>
            <a:ext cx="949726" cy="5577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2584" y="3181413"/>
            <a:ext cx="177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000" b="1" dirty="0" smtClean="0">
                <a:solidFill>
                  <a:srgbClr val="666666"/>
                </a:solidFill>
              </a:rPr>
              <a:t>300</a:t>
            </a:r>
          </a:p>
          <a:p>
            <a:pPr algn="ctr"/>
            <a:r>
              <a:rPr lang="de-AT" sz="2000" b="1" dirty="0" smtClean="0">
                <a:solidFill>
                  <a:srgbClr val="666666"/>
                </a:solidFill>
              </a:rPr>
              <a:t>Customers</a:t>
            </a:r>
            <a:endParaRPr lang="de-AT" sz="2000" b="1" dirty="0">
              <a:solidFill>
                <a:srgbClr val="66666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66019" y="3182763"/>
            <a:ext cx="177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000" b="1" dirty="0" smtClean="0">
                <a:solidFill>
                  <a:srgbClr val="666666"/>
                </a:solidFill>
              </a:rPr>
              <a:t>HQ</a:t>
            </a:r>
          </a:p>
          <a:p>
            <a:pPr algn="ctr"/>
            <a:r>
              <a:rPr lang="de-AT" sz="2000" b="1" dirty="0" smtClean="0">
                <a:solidFill>
                  <a:srgbClr val="666666"/>
                </a:solidFill>
              </a:rPr>
              <a:t>Vienna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04" y="6154315"/>
            <a:ext cx="1779705" cy="24077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52759" y="3172929"/>
            <a:ext cx="177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000" b="1" smtClean="0">
                <a:solidFill>
                  <a:srgbClr val="666666"/>
                </a:solidFill>
              </a:rPr>
              <a:t>80</a:t>
            </a:r>
            <a:endParaRPr lang="de-AT" sz="2000" b="1" dirty="0" smtClean="0">
              <a:solidFill>
                <a:srgbClr val="666666"/>
              </a:solidFill>
            </a:endParaRPr>
          </a:p>
          <a:p>
            <a:pPr algn="ctr"/>
            <a:r>
              <a:rPr lang="de-AT" sz="2000" b="1" dirty="0" smtClean="0">
                <a:solidFill>
                  <a:srgbClr val="666666"/>
                </a:solidFill>
              </a:rPr>
              <a:t>Partners</a:t>
            </a:r>
          </a:p>
        </p:txBody>
      </p:sp>
      <p:pic>
        <p:nvPicPr>
          <p:cNvPr id="45" name="Grafik 56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9595559" y="2638929"/>
            <a:ext cx="463439" cy="216424"/>
          </a:xfrm>
          <a:prstGeom prst="rect">
            <a:avLst/>
          </a:prstGeom>
        </p:spPr>
      </p:pic>
      <p:pic>
        <p:nvPicPr>
          <p:cNvPr id="48" name="Grafik 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850099" y="2254968"/>
            <a:ext cx="255469" cy="255469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275857" y="1369746"/>
            <a:ext cx="255103" cy="250984"/>
          </a:xfrm>
          <a:prstGeom prst="rect">
            <a:avLst/>
          </a:prstGeom>
          <a:effectLst/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595862" y="1370680"/>
            <a:ext cx="253204" cy="249116"/>
          </a:xfrm>
          <a:prstGeom prst="rect">
            <a:avLst/>
          </a:prstGeom>
          <a:effectLst/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960528" y="1370680"/>
            <a:ext cx="249116" cy="249116"/>
          </a:xfrm>
          <a:prstGeom prst="rect">
            <a:avLst/>
          </a:prstGeom>
          <a:effectLst/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7" y="2175256"/>
            <a:ext cx="877854" cy="49375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80" y="2991020"/>
            <a:ext cx="2085647" cy="10612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480" y="2271804"/>
            <a:ext cx="257380" cy="269488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06116" y="2602538"/>
            <a:ext cx="265428" cy="265428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709450" y="2609687"/>
            <a:ext cx="283189" cy="283189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124836" y="2622196"/>
            <a:ext cx="266097" cy="242023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742" y="2163600"/>
            <a:ext cx="921703" cy="51841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541" y="2622870"/>
            <a:ext cx="232483" cy="232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19" y="4727058"/>
            <a:ext cx="1607188" cy="4443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09" y="5529298"/>
            <a:ext cx="1351791" cy="2712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46" y="5529895"/>
            <a:ext cx="1180560" cy="3733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955" y="2581875"/>
            <a:ext cx="749061" cy="3606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228" y="2228910"/>
            <a:ext cx="354506" cy="3545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031" y="2531998"/>
            <a:ext cx="431193" cy="4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1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98714"/>
            <a:ext cx="12185690" cy="812062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-1" y="386298"/>
            <a:ext cx="8651632" cy="646331"/>
          </a:xfrm>
          <a:prstGeom prst="rect">
            <a:avLst/>
          </a:prstGeom>
          <a:solidFill>
            <a:srgbClr val="00A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600" dirty="0">
                <a:solidFill>
                  <a:schemeClr val="bg1"/>
                </a:solidFill>
              </a:rPr>
              <a:t> </a:t>
            </a:r>
            <a:r>
              <a:rPr lang="de-AT" sz="3600" b="1" dirty="0">
                <a:solidFill>
                  <a:schemeClr val="bg1"/>
                </a:solidFill>
              </a:rPr>
              <a:t>Fast </a:t>
            </a:r>
            <a:r>
              <a:rPr lang="de-AT" sz="3600" b="1" dirty="0" err="1">
                <a:solidFill>
                  <a:schemeClr val="bg1"/>
                </a:solidFill>
              </a:rPr>
              <a:t>and</a:t>
            </a:r>
            <a:r>
              <a:rPr lang="de-AT" sz="3600" b="1" dirty="0">
                <a:solidFill>
                  <a:schemeClr val="bg1"/>
                </a:solidFill>
              </a:rPr>
              <a:t> </a:t>
            </a:r>
            <a:r>
              <a:rPr lang="de-AT" sz="3600" b="1" dirty="0" err="1">
                <a:solidFill>
                  <a:schemeClr val="bg1"/>
                </a:solidFill>
              </a:rPr>
              <a:t>reliable</a:t>
            </a:r>
            <a:r>
              <a:rPr lang="de-AT" sz="3600" b="1" dirty="0">
                <a:solidFill>
                  <a:schemeClr val="bg1"/>
                </a:solidFill>
              </a:rPr>
              <a:t> </a:t>
            </a:r>
            <a:r>
              <a:rPr lang="de-AT" sz="3600" b="1" dirty="0" smtClean="0">
                <a:solidFill>
                  <a:schemeClr val="bg1"/>
                </a:solidFill>
              </a:rPr>
              <a:t>- dox42 </a:t>
            </a:r>
            <a:r>
              <a:rPr lang="de-AT" sz="3600" b="1" dirty="0" err="1">
                <a:solidFill>
                  <a:schemeClr val="bg1"/>
                </a:solidFill>
              </a:rPr>
              <a:t>for</a:t>
            </a:r>
            <a:r>
              <a:rPr lang="de-AT" sz="3600" b="1" dirty="0">
                <a:solidFill>
                  <a:schemeClr val="bg1"/>
                </a:solidFill>
              </a:rPr>
              <a:t> Retail </a:t>
            </a:r>
            <a:r>
              <a:rPr lang="de-AT" sz="3600" b="1" dirty="0" err="1">
                <a:solidFill>
                  <a:schemeClr val="bg1"/>
                </a:solidFill>
              </a:rPr>
              <a:t>and</a:t>
            </a:r>
            <a:r>
              <a:rPr lang="de-AT" sz="3600" b="1" dirty="0">
                <a:solidFill>
                  <a:schemeClr val="bg1"/>
                </a:solidFill>
              </a:rPr>
              <a:t> Food</a:t>
            </a:r>
          </a:p>
        </p:txBody>
      </p:sp>
      <p:sp>
        <p:nvSpPr>
          <p:cNvPr id="29" name="Abgerundetes Rechteck 23"/>
          <p:cNvSpPr/>
          <p:nvPr/>
        </p:nvSpPr>
        <p:spPr>
          <a:xfrm>
            <a:off x="5503596" y="1854823"/>
            <a:ext cx="6395741" cy="4215140"/>
          </a:xfrm>
          <a:prstGeom prst="round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2000" dirty="0">
                <a:solidFill>
                  <a:schemeClr val="tx1"/>
                </a:solidFill>
              </a:rPr>
              <a:t>„</a:t>
            </a:r>
            <a:r>
              <a:rPr lang="en-US" sz="2000" dirty="0">
                <a:solidFill>
                  <a:schemeClr val="tx1"/>
                </a:solidFill>
              </a:rPr>
              <a:t>As part of the ERP System integration, dox42 provided a solution for generating documents and for various </a:t>
            </a:r>
            <a:r>
              <a:rPr lang="en-US" sz="2000" dirty="0" smtClean="0">
                <a:solidFill>
                  <a:schemeClr val="tx1"/>
                </a:solidFill>
              </a:rPr>
              <a:t>business departments </a:t>
            </a:r>
            <a:r>
              <a:rPr lang="en-US" sz="2000" dirty="0">
                <a:solidFill>
                  <a:schemeClr val="tx1"/>
                </a:solidFill>
              </a:rPr>
              <a:t>to easily edit the document templates. dox42 has proven 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to </a:t>
            </a:r>
            <a:r>
              <a:rPr lang="en-US" sz="2000" dirty="0">
                <a:solidFill>
                  <a:schemeClr val="tx1"/>
                </a:solidFill>
              </a:rPr>
              <a:t>be really effective, which 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is why we </a:t>
            </a:r>
            <a:r>
              <a:rPr lang="en-US" sz="2000" dirty="0">
                <a:solidFill>
                  <a:schemeClr val="tx1"/>
                </a:solidFill>
              </a:rPr>
              <a:t>will continue to 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use </a:t>
            </a:r>
            <a:r>
              <a:rPr lang="en-US" sz="2000" dirty="0">
                <a:solidFill>
                  <a:schemeClr val="tx1"/>
                </a:solidFill>
              </a:rPr>
              <a:t>the solution for </a:t>
            </a:r>
            <a:r>
              <a:rPr lang="en-US" sz="2000" dirty="0" smtClean="0">
                <a:solidFill>
                  <a:schemeClr val="tx1"/>
                </a:solidFill>
              </a:rPr>
              <a:t>generating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our </a:t>
            </a:r>
            <a:r>
              <a:rPr lang="en-US" sz="2000" dirty="0">
                <a:solidFill>
                  <a:schemeClr val="tx1"/>
                </a:solidFill>
              </a:rPr>
              <a:t>documents</a:t>
            </a:r>
            <a:r>
              <a:rPr lang="de-DE" sz="2000" dirty="0">
                <a:solidFill>
                  <a:schemeClr val="tx1"/>
                </a:solidFill>
              </a:rPr>
              <a:t>.“</a:t>
            </a:r>
          </a:p>
          <a:p>
            <a:r>
              <a:rPr lang="de-AT" sz="20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</a:t>
            </a:r>
          </a:p>
          <a:p>
            <a:r>
              <a:rPr lang="de-AT" sz="20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</a:t>
            </a:r>
          </a:p>
          <a:p>
            <a:endParaRPr lang="de-AT" sz="200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AT" sz="16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             </a:t>
            </a:r>
            <a:r>
              <a:rPr lang="de-AT" sz="1600" dirty="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de-AT" sz="16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Benjamin </a:t>
            </a:r>
            <a:r>
              <a:rPr lang="de-AT" sz="1600" dirty="0" err="1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Biendara</a:t>
            </a:r>
            <a:r>
              <a:rPr lang="de-AT" sz="1600" dirty="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de-AT" sz="1600" dirty="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AT" sz="1600" dirty="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	             Business </a:t>
            </a:r>
            <a:r>
              <a:rPr lang="de-AT" sz="16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Analyst 	</a:t>
            </a:r>
          </a:p>
        </p:txBody>
      </p:sp>
      <p:pic>
        <p:nvPicPr>
          <p:cNvPr id="31" name="Grafik 30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589" y="4960278"/>
            <a:ext cx="2734300" cy="93523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3"/>
          <a:stretch/>
        </p:blipFill>
        <p:spPr>
          <a:xfrm flipH="1">
            <a:off x="9282520" y="3174408"/>
            <a:ext cx="2150578" cy="2301071"/>
          </a:xfrm>
          <a:prstGeom prst="rect">
            <a:avLst/>
          </a:prstGeom>
        </p:spPr>
      </p:pic>
      <p:sp>
        <p:nvSpPr>
          <p:cNvPr id="13" name="Abgerundetes Rechteck 23"/>
          <p:cNvSpPr/>
          <p:nvPr/>
        </p:nvSpPr>
        <p:spPr>
          <a:xfrm>
            <a:off x="237362" y="1141850"/>
            <a:ext cx="5213731" cy="5716150"/>
          </a:xfrm>
          <a:prstGeom prst="roundRect">
            <a:avLst/>
          </a:prstGeom>
          <a:solidFill>
            <a:schemeClr val="bg1">
              <a:alpha val="93000"/>
            </a:schemeClr>
          </a:solidFill>
          <a:ln w="12700" cap="flat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2000" dirty="0" smtClean="0">
                <a:solidFill>
                  <a:schemeClr val="tx1"/>
                </a:solidFill>
              </a:rPr>
              <a:t>„</a:t>
            </a:r>
            <a:r>
              <a:rPr lang="en-GB" sz="2000" dirty="0">
                <a:solidFill>
                  <a:schemeClr val="tx1"/>
                </a:solidFill>
              </a:rPr>
              <a:t>In our business we produce documents day after day, which have to be verified and filed by various authorities. </a:t>
            </a:r>
            <a:r>
              <a:rPr lang="en-GB" sz="2000" dirty="0" smtClean="0">
                <a:solidFill>
                  <a:schemeClr val="tx1"/>
                </a:solidFill>
              </a:rPr>
              <a:t/>
            </a:r>
            <a:br>
              <a:rPr lang="en-GB" sz="2000" dirty="0" smtClean="0">
                <a:solidFill>
                  <a:schemeClr val="tx1"/>
                </a:solidFill>
              </a:rPr>
            </a:br>
            <a:r>
              <a:rPr lang="en-GB" sz="2000" dirty="0" smtClean="0">
                <a:solidFill>
                  <a:schemeClr val="tx1"/>
                </a:solidFill>
              </a:rPr>
              <a:t>Therefore</a:t>
            </a:r>
            <a:r>
              <a:rPr lang="en-GB" sz="2000" dirty="0">
                <a:solidFill>
                  <a:schemeClr val="tx1"/>
                </a:solidFill>
              </a:rPr>
              <a:t>, reliability was the highest priority for our new document workflow solution</a:t>
            </a:r>
            <a:r>
              <a:rPr lang="en-GB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GB" sz="2000" dirty="0" smtClean="0">
                <a:solidFill>
                  <a:schemeClr val="tx1"/>
                </a:solidFill>
              </a:rPr>
              <a:t/>
            </a:r>
            <a:br>
              <a:rPr lang="en-GB" sz="2000" dirty="0" smtClean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Break-Even Point was </a:t>
            </a:r>
            <a:r>
              <a:rPr lang="en-GB" sz="2000" dirty="0" smtClean="0">
                <a:solidFill>
                  <a:schemeClr val="tx1"/>
                </a:solidFill>
              </a:rPr>
              <a:t/>
            </a:r>
            <a:br>
              <a:rPr lang="en-GB" sz="2000" dirty="0" smtClean="0">
                <a:solidFill>
                  <a:schemeClr val="tx1"/>
                </a:solidFill>
              </a:rPr>
            </a:br>
            <a:r>
              <a:rPr lang="en-GB" sz="2000" dirty="0" smtClean="0">
                <a:solidFill>
                  <a:schemeClr val="tx1"/>
                </a:solidFill>
              </a:rPr>
              <a:t>reached </a:t>
            </a:r>
            <a:r>
              <a:rPr lang="en-GB" sz="2000" dirty="0">
                <a:solidFill>
                  <a:schemeClr val="tx1"/>
                </a:solidFill>
              </a:rPr>
              <a:t>after </a:t>
            </a:r>
            <a:r>
              <a:rPr lang="en-GB" sz="2000" dirty="0" smtClean="0">
                <a:solidFill>
                  <a:schemeClr val="tx1"/>
                </a:solidFill>
              </a:rPr>
              <a:t/>
            </a:r>
            <a:br>
              <a:rPr lang="en-GB" sz="2000" dirty="0" smtClean="0">
                <a:solidFill>
                  <a:schemeClr val="tx1"/>
                </a:solidFill>
              </a:rPr>
            </a:br>
            <a:r>
              <a:rPr lang="en-GB" sz="2000" dirty="0" smtClean="0">
                <a:solidFill>
                  <a:schemeClr val="tx1"/>
                </a:solidFill>
              </a:rPr>
              <a:t>four </a:t>
            </a:r>
            <a:r>
              <a:rPr lang="en-GB" sz="2000" dirty="0">
                <a:solidFill>
                  <a:schemeClr val="tx1"/>
                </a:solidFill>
              </a:rPr>
              <a:t>weeks</a:t>
            </a:r>
            <a:r>
              <a:rPr lang="de-AT" sz="2000" dirty="0" smtClean="0">
                <a:solidFill>
                  <a:schemeClr val="tx1"/>
                </a:solidFill>
              </a:rPr>
              <a:t>"</a:t>
            </a:r>
            <a:endParaRPr lang="de-AT" sz="200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AT" sz="20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de-AT" sz="2000" dirty="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</a:p>
          <a:p>
            <a:endParaRPr lang="de-AT" sz="1600" dirty="0" smtClean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e-AT" sz="160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e-AT" sz="1600" dirty="0" smtClean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e-AT" sz="160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e-AT" sz="160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de-AT" sz="1600" dirty="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Elena Schneider</a:t>
            </a:r>
            <a:r>
              <a:rPr lang="de-AT" sz="16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de-AT" sz="16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AT" sz="16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 - Project Manager</a:t>
            </a:r>
            <a:endParaRPr lang="de-AT" sz="1600" dirty="0" smtClean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t="5229" r="10119" b="23371"/>
          <a:stretch/>
        </p:blipFill>
        <p:spPr>
          <a:xfrm>
            <a:off x="3094598" y="3072356"/>
            <a:ext cx="1962144" cy="2660382"/>
          </a:xfrm>
          <a:prstGeom prst="rect">
            <a:avLst/>
          </a:prstGeom>
        </p:spPr>
      </p:pic>
      <p:pic>
        <p:nvPicPr>
          <p:cNvPr id="20" name="Grafik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29658" y="5464558"/>
            <a:ext cx="2612437" cy="10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6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329979"/>
            <a:ext cx="12192000" cy="8124825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-231470" y="386298"/>
            <a:ext cx="12423470" cy="646331"/>
          </a:xfrm>
          <a:prstGeom prst="rect">
            <a:avLst/>
          </a:prstGeom>
          <a:solidFill>
            <a:srgbClr val="00A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600" b="1" smtClean="0">
                <a:solidFill>
                  <a:schemeClr val="bg1"/>
                </a:solidFill>
              </a:rPr>
              <a:t>  Hassle-free Document Automation for the Public Sector: dox42</a:t>
            </a:r>
            <a:endParaRPr lang="de-AT" sz="3600" b="1">
              <a:solidFill>
                <a:schemeClr val="bg1"/>
              </a:solidFill>
            </a:endParaRPr>
          </a:p>
        </p:txBody>
      </p:sp>
      <p:sp>
        <p:nvSpPr>
          <p:cNvPr id="26" name="Abgerundetes Rechteck 21"/>
          <p:cNvSpPr/>
          <p:nvPr/>
        </p:nvSpPr>
        <p:spPr>
          <a:xfrm>
            <a:off x="794567" y="1640252"/>
            <a:ext cx="3881239" cy="2570917"/>
          </a:xfrm>
          <a:prstGeom prst="roundRect">
            <a:avLst/>
          </a:prstGeom>
          <a:solidFill>
            <a:schemeClr val="bg1">
              <a:alpha val="77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Contracts 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Employment Contracts 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Certificates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Legal Documents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Permits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And much more </a:t>
            </a:r>
          </a:p>
        </p:txBody>
      </p:sp>
      <p:sp>
        <p:nvSpPr>
          <p:cNvPr id="34" name="Abgerundetes Rechteck 23"/>
          <p:cNvSpPr/>
          <p:nvPr/>
        </p:nvSpPr>
        <p:spPr>
          <a:xfrm>
            <a:off x="5747131" y="1448826"/>
            <a:ext cx="5996530" cy="3315433"/>
          </a:xfrm>
          <a:prstGeom prst="roundRect">
            <a:avLst/>
          </a:prstGeom>
          <a:solidFill>
            <a:schemeClr val="bg1">
              <a:alpha val="65000"/>
            </a:schemeClr>
          </a:solidFill>
          <a:ln w="12700" cap="flat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2000">
                <a:solidFill>
                  <a:schemeClr val="tx1"/>
                </a:solidFill>
              </a:rPr>
              <a:t>„</a:t>
            </a:r>
            <a:r>
              <a:rPr lang="en-US" sz="2000">
                <a:solidFill>
                  <a:schemeClr val="tx1"/>
                </a:solidFill>
              </a:rPr>
              <a:t>From now on, our employees don’t have to worry about the structure and </a:t>
            </a:r>
            <a:r>
              <a:rPr lang="en-US" sz="2000" smtClean="0">
                <a:solidFill>
                  <a:schemeClr val="tx1"/>
                </a:solidFill>
              </a:rPr>
              <a:t>design</a:t>
            </a:r>
          </a:p>
          <a:p>
            <a:r>
              <a:rPr lang="en-US" sz="2000" smtClean="0">
                <a:solidFill>
                  <a:schemeClr val="tx1"/>
                </a:solidFill>
              </a:rPr>
              <a:t>of documents</a:t>
            </a:r>
            <a:r>
              <a:rPr lang="en-US" sz="2000">
                <a:solidFill>
                  <a:schemeClr val="tx1"/>
                </a:solidFill>
              </a:rPr>
              <a:t>, they </a:t>
            </a:r>
            <a:endParaRPr lang="en-US" sz="2000" smtClean="0">
              <a:solidFill>
                <a:schemeClr val="tx1"/>
              </a:solidFill>
            </a:endParaRPr>
          </a:p>
          <a:p>
            <a:r>
              <a:rPr lang="en-US" sz="2000" smtClean="0">
                <a:solidFill>
                  <a:schemeClr val="tx1"/>
                </a:solidFill>
              </a:rPr>
              <a:t>can </a:t>
            </a:r>
            <a:r>
              <a:rPr lang="en-US" sz="2000">
                <a:solidFill>
                  <a:schemeClr val="tx1"/>
                </a:solidFill>
              </a:rPr>
              <a:t>rather focus on the </a:t>
            </a:r>
            <a:endParaRPr lang="en-US" sz="2000" smtClean="0">
              <a:solidFill>
                <a:schemeClr val="tx1"/>
              </a:solidFill>
            </a:endParaRPr>
          </a:p>
          <a:p>
            <a:r>
              <a:rPr lang="en-US" sz="2000" smtClean="0">
                <a:solidFill>
                  <a:schemeClr val="tx1"/>
                </a:solidFill>
              </a:rPr>
              <a:t>essential </a:t>
            </a:r>
            <a:r>
              <a:rPr lang="en-US" sz="2000">
                <a:solidFill>
                  <a:schemeClr val="tx1"/>
                </a:solidFill>
              </a:rPr>
              <a:t>contents</a:t>
            </a:r>
            <a:r>
              <a:rPr lang="de-DE" sz="2000">
                <a:solidFill>
                  <a:schemeClr val="tx1"/>
                </a:solidFill>
              </a:rPr>
              <a:t>.“</a:t>
            </a:r>
          </a:p>
          <a:p>
            <a:r>
              <a:rPr lang="de-AT" sz="20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</a:t>
            </a:r>
          </a:p>
          <a:p>
            <a:r>
              <a:rPr lang="de-AT" sz="20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</a:t>
            </a:r>
          </a:p>
          <a:p>
            <a:endParaRPr lang="de-AT" sz="2400" smtClean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AT" sz="16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             </a:t>
            </a:r>
            <a:r>
              <a:rPr lang="de-AT" sz="160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      Michael Lamatsch </a:t>
            </a:r>
            <a:r>
              <a:rPr lang="de-AT" sz="16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	        </a:t>
            </a:r>
            <a:r>
              <a:rPr lang="de-AT" sz="160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               Vice </a:t>
            </a:r>
            <a:r>
              <a:rPr lang="de-AT" sz="16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Town Clerk 	</a:t>
            </a:r>
          </a:p>
        </p:txBody>
      </p:sp>
      <p:pic>
        <p:nvPicPr>
          <p:cNvPr id="36" name="Grafik 35">
            <a:hlinkClick r:id="rId5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12397" y="4114472"/>
            <a:ext cx="2649003" cy="53159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>
            <a:clrChange>
              <a:clrFrom>
                <a:srgbClr val="5C6CA0"/>
              </a:clrFrom>
              <a:clrTo>
                <a:srgbClr val="5C6CA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374512" y="2058381"/>
            <a:ext cx="2096321" cy="2096321"/>
          </a:xfrm>
          <a:prstGeom prst="rect">
            <a:avLst/>
          </a:prstGeom>
        </p:spPr>
      </p:pic>
      <p:sp>
        <p:nvSpPr>
          <p:cNvPr id="27" name="Abgerundetes Rechteck 5"/>
          <p:cNvSpPr/>
          <p:nvPr/>
        </p:nvSpPr>
        <p:spPr>
          <a:xfrm>
            <a:off x="436905" y="4899860"/>
            <a:ext cx="10971660" cy="1501962"/>
          </a:xfrm>
          <a:prstGeom prst="roundRect">
            <a:avLst/>
          </a:prstGeom>
          <a:solidFill>
            <a:schemeClr val="bg1">
              <a:alpha val="77000"/>
            </a:schemeClr>
          </a:solidFill>
          <a:ln w="12700" cap="flat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</a:t>
            </a:r>
            <a:endParaRPr lang="de-AT"/>
          </a:p>
        </p:txBody>
      </p:sp>
      <p:pic>
        <p:nvPicPr>
          <p:cNvPr id="28" name="Grafik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69504" y="5583006"/>
            <a:ext cx="2331733" cy="822964"/>
          </a:xfrm>
          <a:prstGeom prst="rect">
            <a:avLst/>
          </a:prstGeom>
        </p:spPr>
      </p:pic>
      <p:pic>
        <p:nvPicPr>
          <p:cNvPr id="29" name="Grafik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73853" y="5448009"/>
            <a:ext cx="1507218" cy="942012"/>
          </a:xfrm>
          <a:prstGeom prst="rect">
            <a:avLst/>
          </a:prstGeom>
        </p:spPr>
      </p:pic>
      <p:pic>
        <p:nvPicPr>
          <p:cNvPr id="30" name="Grafik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639375" y="5610272"/>
            <a:ext cx="886775" cy="681571"/>
          </a:xfrm>
          <a:prstGeom prst="rect">
            <a:avLst/>
          </a:prstGeom>
        </p:spPr>
      </p:pic>
      <p:pic>
        <p:nvPicPr>
          <p:cNvPr id="31" name="Grafik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78652" y="4841918"/>
            <a:ext cx="2456763" cy="601943"/>
          </a:xfrm>
          <a:prstGeom prst="rect">
            <a:avLst/>
          </a:prstGeom>
        </p:spPr>
      </p:pic>
      <p:pic>
        <p:nvPicPr>
          <p:cNvPr id="32" name="Grafik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538273" y="5451257"/>
            <a:ext cx="1756064" cy="1047932"/>
          </a:xfrm>
          <a:prstGeom prst="rect">
            <a:avLst/>
          </a:prstGeom>
        </p:spPr>
      </p:pic>
      <p:pic>
        <p:nvPicPr>
          <p:cNvPr id="33" name="Grafik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287594" y="5052566"/>
            <a:ext cx="1970545" cy="39544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49557" y="5826827"/>
            <a:ext cx="2093179" cy="4518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52776" y="5055739"/>
            <a:ext cx="1102301" cy="5136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7517" y="5005118"/>
            <a:ext cx="1106758" cy="55766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582078" y="4986957"/>
            <a:ext cx="1517822" cy="5420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62416" y="5151780"/>
            <a:ext cx="1462422" cy="3354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3343" y="5617308"/>
            <a:ext cx="1756166" cy="7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1"/>
            <a:ext cx="12192000" cy="812482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" y="386298"/>
            <a:ext cx="10422080" cy="646331"/>
          </a:xfrm>
          <a:prstGeom prst="rect">
            <a:avLst/>
          </a:prstGeom>
          <a:solidFill>
            <a:srgbClr val="00A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600" b="1" smtClean="0">
                <a:solidFill>
                  <a:schemeClr val="bg1"/>
                </a:solidFill>
              </a:rPr>
              <a:t>Intelligent Automation for Finance with dox42</a:t>
            </a:r>
            <a:endParaRPr lang="de-AT" sz="3600">
              <a:solidFill>
                <a:schemeClr val="bg1"/>
              </a:solidFill>
            </a:endParaRPr>
          </a:p>
        </p:txBody>
      </p:sp>
      <p:sp>
        <p:nvSpPr>
          <p:cNvPr id="18" name="Abgerundetes Rechteck 15"/>
          <p:cNvSpPr/>
          <p:nvPr/>
        </p:nvSpPr>
        <p:spPr>
          <a:xfrm>
            <a:off x="277294" y="1338942"/>
            <a:ext cx="4877157" cy="3677603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Financial Investment Proposal as </a:t>
            </a:r>
            <a:r>
              <a:rPr lang="de-DE" sz="2000"/>
              <a:t>PowerPoint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Contracts, Rental Contracts, Employment Contracts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Depot Evaluation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Financial Reports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Insurance Policy, </a:t>
            </a:r>
            <a:endParaRPr lang="en-US" sz="2000" smtClean="0"/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 smtClean="0"/>
              <a:t>Real Estate </a:t>
            </a:r>
            <a:r>
              <a:rPr lang="en-US" sz="2000"/>
              <a:t>Valuation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/>
              <a:t>And much more</a:t>
            </a:r>
          </a:p>
        </p:txBody>
      </p:sp>
      <p:sp>
        <p:nvSpPr>
          <p:cNvPr id="20" name="Abgerundetes Rechteck 23"/>
          <p:cNvSpPr/>
          <p:nvPr/>
        </p:nvSpPr>
        <p:spPr>
          <a:xfrm>
            <a:off x="5615750" y="1338942"/>
            <a:ext cx="6223603" cy="3939189"/>
          </a:xfrm>
          <a:prstGeom prst="roundRect">
            <a:avLst/>
          </a:prstGeom>
          <a:solidFill>
            <a:schemeClr val="bg1">
              <a:alpha val="79000"/>
            </a:schemeClr>
          </a:solidFill>
          <a:ln w="12700" cap="flat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2000">
                <a:solidFill>
                  <a:schemeClr val="tx1"/>
                </a:solidFill>
              </a:rPr>
              <a:t>„</a:t>
            </a:r>
            <a:r>
              <a:rPr lang="en-US" sz="2000">
                <a:solidFill>
                  <a:schemeClr val="tx1"/>
                </a:solidFill>
              </a:rPr>
              <a:t>dox42 has quickly established itself as useful and practical tool for the creation of validations and contracts for our customers </a:t>
            </a:r>
            <a:r>
              <a:rPr lang="en-US" sz="2000" smtClean="0">
                <a:solidFill>
                  <a:schemeClr val="tx1"/>
                </a:solidFill>
              </a:rPr>
              <a:t>within</a:t>
            </a:r>
          </a:p>
          <a:p>
            <a:r>
              <a:rPr lang="en-US" sz="2000" smtClean="0">
                <a:solidFill>
                  <a:schemeClr val="tx1"/>
                </a:solidFill>
              </a:rPr>
              <a:t>the </a:t>
            </a:r>
            <a:r>
              <a:rPr lang="en-US" sz="2000">
                <a:solidFill>
                  <a:schemeClr val="tx1"/>
                </a:solidFill>
              </a:rPr>
              <a:t>Volksbank South Tyrol </a:t>
            </a:r>
            <a:r>
              <a:rPr lang="en-US" sz="2000" smtClean="0">
                <a:solidFill>
                  <a:schemeClr val="tx1"/>
                </a:solidFill>
              </a:rPr>
              <a:t>and </a:t>
            </a:r>
          </a:p>
          <a:p>
            <a:r>
              <a:rPr lang="en-US" sz="2000" smtClean="0">
                <a:solidFill>
                  <a:schemeClr val="tx1"/>
                </a:solidFill>
              </a:rPr>
              <a:t>it´s </a:t>
            </a:r>
            <a:r>
              <a:rPr lang="en-US" sz="2000">
                <a:solidFill>
                  <a:schemeClr val="tx1"/>
                </a:solidFill>
              </a:rPr>
              <a:t>even fun to work with.”</a:t>
            </a:r>
            <a:endParaRPr lang="de-DE" sz="2000">
              <a:solidFill>
                <a:schemeClr val="tx1"/>
              </a:solidFill>
            </a:endParaRPr>
          </a:p>
          <a:p>
            <a:endParaRPr lang="de-DE" sz="2000">
              <a:solidFill>
                <a:schemeClr val="tx1"/>
              </a:solidFill>
            </a:endParaRPr>
          </a:p>
          <a:p>
            <a:r>
              <a:rPr lang="de-AT" sz="20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</a:t>
            </a:r>
          </a:p>
          <a:p>
            <a:r>
              <a:rPr lang="de-AT" sz="20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</a:t>
            </a:r>
          </a:p>
          <a:p>
            <a:r>
              <a:rPr lang="de-AT" sz="20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r>
              <a:rPr lang="de-AT" sz="20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            </a:t>
            </a:r>
          </a:p>
          <a:p>
            <a:r>
              <a:rPr lang="de-AT" sz="200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de-AT" sz="200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                   </a:t>
            </a:r>
            <a:r>
              <a:rPr lang="de-AT" sz="160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Stefan Runggatscher	             	         Information Systems Data Management </a:t>
            </a:r>
            <a:endParaRPr lang="de-AT" sz="16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2" name="Grafik 21">
            <a:hlinkClick r:id="rId5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871761" y="4247914"/>
            <a:ext cx="3189191" cy="71348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/>
          <a:stretch/>
        </p:blipFill>
        <p:spPr>
          <a:xfrm>
            <a:off x="9522251" y="2200688"/>
            <a:ext cx="2112091" cy="2228093"/>
          </a:xfrm>
          <a:prstGeom prst="rect">
            <a:avLst/>
          </a:prstGeom>
        </p:spPr>
      </p:pic>
      <p:sp>
        <p:nvSpPr>
          <p:cNvPr id="21" name="Abgerundetes Rechteck 20"/>
          <p:cNvSpPr/>
          <p:nvPr/>
        </p:nvSpPr>
        <p:spPr>
          <a:xfrm>
            <a:off x="895941" y="5565569"/>
            <a:ext cx="10738401" cy="1163346"/>
          </a:xfrm>
          <a:prstGeom prst="roundRect">
            <a:avLst/>
          </a:prstGeom>
          <a:solidFill>
            <a:schemeClr val="bg1">
              <a:alpha val="73000"/>
            </a:schemeClr>
          </a:solidFill>
          <a:ln w="12700" cap="flat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79105" y="5894707"/>
            <a:ext cx="2575685" cy="42740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48945" y="5693737"/>
            <a:ext cx="1319584" cy="82474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64108" y="5880620"/>
            <a:ext cx="1212756" cy="485102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86903" y="5827167"/>
            <a:ext cx="1178174" cy="61477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522252" y="5904640"/>
            <a:ext cx="2060978" cy="461082"/>
          </a:xfrm>
          <a:prstGeom prst="rect">
            <a:avLst/>
          </a:prstGeom>
        </p:spPr>
      </p:pic>
      <p:pic>
        <p:nvPicPr>
          <p:cNvPr id="2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75116" y="5827167"/>
            <a:ext cx="1374347" cy="61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6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482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" y="386298"/>
            <a:ext cx="10422080" cy="646331"/>
          </a:xfrm>
          <a:prstGeom prst="rect">
            <a:avLst/>
          </a:prstGeom>
          <a:solidFill>
            <a:srgbClr val="00A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600" b="1" dirty="0" smtClean="0">
                <a:solidFill>
                  <a:schemeClr val="bg1"/>
                </a:solidFill>
              </a:rPr>
              <a:t>Intelligent Automation </a:t>
            </a:r>
            <a:r>
              <a:rPr lang="de-AT" sz="3600" b="1" dirty="0" err="1" smtClean="0">
                <a:solidFill>
                  <a:schemeClr val="bg1"/>
                </a:solidFill>
              </a:rPr>
              <a:t>for</a:t>
            </a:r>
            <a:r>
              <a:rPr lang="de-AT" sz="3600" b="1" dirty="0" smtClean="0">
                <a:solidFill>
                  <a:schemeClr val="bg1"/>
                </a:solidFill>
              </a:rPr>
              <a:t> </a:t>
            </a:r>
            <a:r>
              <a:rPr lang="de-AT" sz="3600" b="1" dirty="0" err="1" smtClean="0">
                <a:solidFill>
                  <a:schemeClr val="bg1"/>
                </a:solidFill>
              </a:rPr>
              <a:t>Finance</a:t>
            </a:r>
            <a:r>
              <a:rPr lang="de-AT" sz="3600" b="1" dirty="0" smtClean="0">
                <a:solidFill>
                  <a:schemeClr val="bg1"/>
                </a:solidFill>
              </a:rPr>
              <a:t> </a:t>
            </a:r>
            <a:r>
              <a:rPr lang="de-AT" sz="3600" b="1" dirty="0" err="1" smtClean="0">
                <a:solidFill>
                  <a:schemeClr val="bg1"/>
                </a:solidFill>
              </a:rPr>
              <a:t>with</a:t>
            </a:r>
            <a:r>
              <a:rPr lang="de-AT" sz="3600" b="1" dirty="0" smtClean="0">
                <a:solidFill>
                  <a:schemeClr val="bg1"/>
                </a:solidFill>
              </a:rPr>
              <a:t> dox42</a:t>
            </a:r>
            <a:endParaRPr lang="de-AT" sz="3600" dirty="0">
              <a:solidFill>
                <a:schemeClr val="bg1"/>
              </a:solidFill>
            </a:endParaRPr>
          </a:p>
        </p:txBody>
      </p:sp>
      <p:sp>
        <p:nvSpPr>
          <p:cNvPr id="18" name="Abgerundetes Rechteck 15"/>
          <p:cNvSpPr/>
          <p:nvPr/>
        </p:nvSpPr>
        <p:spPr>
          <a:xfrm>
            <a:off x="277294" y="1338942"/>
            <a:ext cx="4877157" cy="3677603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 dirty="0"/>
              <a:t>Financial Investment Proposal as </a:t>
            </a:r>
            <a:r>
              <a:rPr lang="de-DE" sz="2000" dirty="0"/>
              <a:t>PowerPoint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 dirty="0"/>
              <a:t>Contracts, Rental Contracts, Employment Contracts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 dirty="0"/>
              <a:t>Depot Evaluation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 dirty="0"/>
              <a:t>Financial Reports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 dirty="0"/>
              <a:t>Insurance Policy, </a:t>
            </a:r>
            <a:endParaRPr lang="en-US" sz="2000" dirty="0" smtClean="0"/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 dirty="0" smtClean="0"/>
              <a:t>Real Estate </a:t>
            </a:r>
            <a:r>
              <a:rPr lang="en-US" sz="2000" dirty="0"/>
              <a:t>Valuation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 sz="2000" dirty="0"/>
              <a:t>And much more</a:t>
            </a:r>
          </a:p>
        </p:txBody>
      </p:sp>
      <p:sp>
        <p:nvSpPr>
          <p:cNvPr id="20" name="Abgerundetes Rechteck 23"/>
          <p:cNvSpPr/>
          <p:nvPr/>
        </p:nvSpPr>
        <p:spPr>
          <a:xfrm>
            <a:off x="5615750" y="1338942"/>
            <a:ext cx="6223603" cy="3939189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2000" dirty="0">
                <a:solidFill>
                  <a:schemeClr val="tx1"/>
                </a:solidFill>
              </a:rPr>
              <a:t>„</a:t>
            </a:r>
            <a:r>
              <a:rPr lang="en-GB" sz="2000" dirty="0">
                <a:solidFill>
                  <a:schemeClr val="tx1"/>
                </a:solidFill>
              </a:rPr>
              <a:t>Quality throughout all customer processes is crucial to BonusCard.ch AG. With dox42, BonusCard.ch AG is able to react to changing customer needs flexibly and without great effort. 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Furthermore, the introduction of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dox42 enabled the team leaders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to edit existing and even create 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new standard letters in no time.</a:t>
            </a:r>
            <a:r>
              <a:rPr lang="en-US" sz="2000" dirty="0">
                <a:solidFill>
                  <a:schemeClr val="tx1"/>
                </a:solidFill>
              </a:rPr>
              <a:t>.”</a:t>
            </a:r>
            <a:endParaRPr lang="de-DE" sz="2000" dirty="0">
              <a:solidFill>
                <a:schemeClr val="tx1"/>
              </a:solidFill>
            </a:endParaRPr>
          </a:p>
          <a:p>
            <a:endParaRPr lang="de-AT" sz="2000" dirty="0">
              <a:solidFill>
                <a:srgbClr val="66666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AT" sz="2000" dirty="0" smtClean="0">
                <a:solidFill>
                  <a:srgbClr val="66666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endParaRPr lang="de-AT" sz="2000" dirty="0">
              <a:solidFill>
                <a:srgbClr val="66666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de-AT" sz="2000" dirty="0">
                <a:solidFill>
                  <a:srgbClr val="66666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de-AT" sz="2000" dirty="0" smtClean="0">
                <a:solidFill>
                  <a:srgbClr val="66666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                   </a:t>
            </a:r>
            <a:r>
              <a:rPr lang="de-AT" sz="1600" dirty="0" smtClean="0">
                <a:solidFill>
                  <a:srgbClr val="66666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Lucas </a:t>
            </a:r>
            <a:r>
              <a:rPr lang="de-AT" sz="1600" dirty="0" err="1" smtClean="0">
                <a:solidFill>
                  <a:srgbClr val="66666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Fierz</a:t>
            </a:r>
            <a:endParaRPr lang="de-AT" sz="1600" dirty="0" smtClean="0">
              <a:solidFill>
                <a:srgbClr val="66666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GB" sz="1600" dirty="0" smtClean="0">
                <a:solidFill>
                  <a:srgbClr val="666666"/>
                </a:solidFill>
              </a:rPr>
              <a:t>Head </a:t>
            </a:r>
            <a:r>
              <a:rPr lang="en-GB" sz="1600" dirty="0">
                <a:solidFill>
                  <a:srgbClr val="666666"/>
                </a:solidFill>
              </a:rPr>
              <a:t>Solution Design &amp; Technology </a:t>
            </a:r>
            <a:endParaRPr lang="de-AT" sz="1600" dirty="0">
              <a:solidFill>
                <a:srgbClr val="666666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895941" y="5565569"/>
            <a:ext cx="10738401" cy="116334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06" y="5892403"/>
            <a:ext cx="2575685" cy="42740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45" y="5693737"/>
            <a:ext cx="1319584" cy="82474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41" y="5839857"/>
            <a:ext cx="1178174" cy="61477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252" y="5904640"/>
            <a:ext cx="2060978" cy="461082"/>
          </a:xfrm>
          <a:prstGeom prst="rect">
            <a:avLst/>
          </a:prstGeom>
        </p:spPr>
      </p:pic>
      <p:pic>
        <p:nvPicPr>
          <p:cNvPr id="2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18" y="5827155"/>
            <a:ext cx="1374347" cy="614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10" y="4413872"/>
            <a:ext cx="2107493" cy="656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524" y="5858862"/>
            <a:ext cx="1478875" cy="460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252" y="2582156"/>
            <a:ext cx="1996570" cy="199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2210" cy="8131629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" y="180447"/>
            <a:ext cx="7592650" cy="646331"/>
          </a:xfrm>
          <a:prstGeom prst="rect">
            <a:avLst/>
          </a:prstGeom>
          <a:solidFill>
            <a:srgbClr val="00A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600" b="1" dirty="0" smtClean="0">
                <a:solidFill>
                  <a:schemeClr val="bg1"/>
                </a:solidFill>
              </a:rPr>
              <a:t>dox42 </a:t>
            </a:r>
            <a:r>
              <a:rPr lang="en-US" sz="3600" b="1" dirty="0">
                <a:solidFill>
                  <a:schemeClr val="bg1"/>
                </a:solidFill>
              </a:rPr>
              <a:t>is just right </a:t>
            </a:r>
            <a:r>
              <a:rPr lang="en-US" sz="3600" b="1" dirty="0" smtClean="0">
                <a:solidFill>
                  <a:schemeClr val="bg1"/>
                </a:solidFill>
              </a:rPr>
              <a:t>for </a:t>
            </a:r>
            <a:r>
              <a:rPr lang="de-AT" sz="3600" b="1" dirty="0" err="1" smtClean="0">
                <a:solidFill>
                  <a:schemeClr val="bg1"/>
                </a:solidFill>
              </a:rPr>
              <a:t>Health</a:t>
            </a:r>
            <a:r>
              <a:rPr lang="de-AT" sz="3600" b="1" dirty="0" smtClean="0">
                <a:solidFill>
                  <a:schemeClr val="bg1"/>
                </a:solidFill>
              </a:rPr>
              <a:t> </a:t>
            </a:r>
            <a:r>
              <a:rPr lang="de-AT" sz="3600" b="1" dirty="0">
                <a:solidFill>
                  <a:schemeClr val="bg1"/>
                </a:solidFill>
              </a:rPr>
              <a:t>Care </a:t>
            </a:r>
          </a:p>
        </p:txBody>
      </p:sp>
      <p:sp>
        <p:nvSpPr>
          <p:cNvPr id="23" name="Abgerundetes Rechteck 21"/>
          <p:cNvSpPr/>
          <p:nvPr/>
        </p:nvSpPr>
        <p:spPr>
          <a:xfrm>
            <a:off x="6798704" y="3707488"/>
            <a:ext cx="3853890" cy="2570917"/>
          </a:xfrm>
          <a:prstGeom prst="round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de-AT" sz="2000" dirty="0" err="1"/>
              <a:t>Health</a:t>
            </a:r>
            <a:r>
              <a:rPr lang="de-AT" sz="2000" dirty="0"/>
              <a:t> Reports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de-AT" sz="2000" dirty="0"/>
              <a:t>Patient Letters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de-AT" sz="2000" dirty="0"/>
              <a:t>Care </a:t>
            </a:r>
            <a:r>
              <a:rPr lang="de-AT" sz="2000" dirty="0" err="1"/>
              <a:t>Documentation</a:t>
            </a:r>
            <a:endParaRPr lang="de-AT" sz="2000" dirty="0"/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de-AT" sz="2000" dirty="0"/>
              <a:t>Project Management Reports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de-AT" sz="2000" dirty="0" err="1"/>
              <a:t>Employment</a:t>
            </a:r>
            <a:r>
              <a:rPr lang="de-AT" sz="2000" dirty="0"/>
              <a:t> </a:t>
            </a:r>
            <a:r>
              <a:rPr lang="de-AT" sz="2000" dirty="0" err="1"/>
              <a:t>Contracts</a:t>
            </a:r>
            <a:endParaRPr lang="de-AT" sz="2000" dirty="0"/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de-AT" sz="2000" dirty="0" err="1"/>
              <a:t>And</a:t>
            </a:r>
            <a:r>
              <a:rPr lang="de-AT" sz="2000" dirty="0"/>
              <a:t> </a:t>
            </a:r>
            <a:r>
              <a:rPr lang="de-AT" sz="2000" dirty="0" err="1"/>
              <a:t>much</a:t>
            </a:r>
            <a:r>
              <a:rPr lang="de-AT" sz="2000" dirty="0"/>
              <a:t> </a:t>
            </a:r>
            <a:r>
              <a:rPr lang="de-AT" sz="2000" dirty="0" err="1"/>
              <a:t>more</a:t>
            </a:r>
            <a:endParaRPr lang="de-AT" sz="2000" dirty="0"/>
          </a:p>
        </p:txBody>
      </p:sp>
      <p:sp>
        <p:nvSpPr>
          <p:cNvPr id="29" name="Abgerundetes Rechteck 23"/>
          <p:cNvSpPr/>
          <p:nvPr/>
        </p:nvSpPr>
        <p:spPr>
          <a:xfrm>
            <a:off x="108857" y="1034143"/>
            <a:ext cx="6280623" cy="4278087"/>
          </a:xfrm>
          <a:prstGeom prst="round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>
                <a:solidFill>
                  <a:schemeClr val="tx1"/>
                </a:solidFill>
              </a:rPr>
              <a:t>„</a:t>
            </a:r>
            <a:r>
              <a:rPr lang="en-US" dirty="0">
                <a:solidFill>
                  <a:schemeClr val="tx1"/>
                </a:solidFill>
              </a:rPr>
              <a:t>Up until now, requirements were fulfilled by programming. Changes in the layout were only possible through the development department. With the </a:t>
            </a:r>
            <a:r>
              <a:rPr lang="en-US" dirty="0" smtClean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of dox42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it </a:t>
            </a:r>
            <a:r>
              <a:rPr lang="en-US" dirty="0">
                <a:solidFill>
                  <a:schemeClr val="tx1"/>
                </a:solidFill>
              </a:rPr>
              <a:t>is now possible </a:t>
            </a:r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integrate </a:t>
            </a:r>
            <a:r>
              <a:rPr lang="en-US" dirty="0" smtClean="0">
                <a:solidFill>
                  <a:schemeClr val="tx1"/>
                </a:solidFill>
              </a:rPr>
              <a:t>various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documents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 smtClean="0">
                <a:solidFill>
                  <a:schemeClr val="tx1"/>
                </a:solidFill>
              </a:rPr>
              <a:t>create </a:t>
            </a:r>
            <a:r>
              <a:rPr lang="en-US" dirty="0">
                <a:solidFill>
                  <a:schemeClr val="tx1"/>
                </a:solidFill>
              </a:rPr>
              <a:t>the necessary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templates </a:t>
            </a:r>
            <a:r>
              <a:rPr lang="en-US" dirty="0">
                <a:solidFill>
                  <a:schemeClr val="tx1"/>
                </a:solidFill>
              </a:rPr>
              <a:t>intuitively and </a:t>
            </a:r>
            <a:r>
              <a:rPr lang="en-US" dirty="0" smtClean="0">
                <a:solidFill>
                  <a:schemeClr val="tx1"/>
                </a:solidFill>
              </a:rPr>
              <a:t>quickly </a:t>
            </a:r>
            <a:r>
              <a:rPr lang="en-US" dirty="0">
                <a:solidFill>
                  <a:schemeClr val="tx1"/>
                </a:solidFill>
              </a:rPr>
              <a:t>in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MS Office. It has required a </a:t>
            </a:r>
            <a:r>
              <a:rPr lang="en-US" dirty="0">
                <a:solidFill>
                  <a:schemeClr val="tx1"/>
                </a:solidFill>
              </a:rPr>
              <a:t>minimal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amount of </a:t>
            </a:r>
            <a:r>
              <a:rPr lang="en-US" dirty="0">
                <a:solidFill>
                  <a:schemeClr val="tx1"/>
                </a:solidFill>
              </a:rPr>
              <a:t>effort to master dox42. </a:t>
            </a:r>
            <a:r>
              <a:rPr lang="de-DE" dirty="0">
                <a:solidFill>
                  <a:schemeClr val="tx1"/>
                </a:solidFill>
              </a:rPr>
              <a:t>“</a:t>
            </a:r>
            <a:r>
              <a:rPr lang="de-AT" sz="20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</a:p>
          <a:p>
            <a:endParaRPr lang="de-AT" sz="200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e-AT" sz="200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e-AT" sz="320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AT" sz="16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		 </a:t>
            </a:r>
            <a:r>
              <a:rPr lang="de-AT" sz="1600" dirty="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          Daniel Schmid </a:t>
            </a:r>
            <a:r>
              <a:rPr lang="de-AT" sz="16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	          </a:t>
            </a:r>
            <a:r>
              <a:rPr lang="de-AT" sz="1600" dirty="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 Group </a:t>
            </a:r>
            <a:r>
              <a:rPr lang="de-AT" sz="16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Leader Integration IT-Services </a:t>
            </a:r>
            <a:r>
              <a:rPr lang="de-AT" sz="20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2" t="8724" r="13091" b="34979"/>
          <a:stretch/>
        </p:blipFill>
        <p:spPr>
          <a:xfrm>
            <a:off x="3950635" y="2109682"/>
            <a:ext cx="2095721" cy="248310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84" y="5480715"/>
            <a:ext cx="978315" cy="1267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82" y="5480715"/>
            <a:ext cx="953290" cy="1267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pieren 17"/>
          <p:cNvGrpSpPr/>
          <p:nvPr/>
        </p:nvGrpSpPr>
        <p:grpSpPr>
          <a:xfrm rot="21391646">
            <a:off x="1256325" y="5473909"/>
            <a:ext cx="1712705" cy="1323192"/>
            <a:chOff x="1505122" y="4579735"/>
            <a:chExt cx="2332259" cy="18487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Grafik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1567" b="2849"/>
            <a:stretch/>
          </p:blipFill>
          <p:spPr>
            <a:xfrm rot="228503">
              <a:off x="1505122" y="4579735"/>
              <a:ext cx="2311583" cy="1815242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" t="-1" r="52668" b="1549"/>
            <a:stretch/>
          </p:blipFill>
          <p:spPr>
            <a:xfrm rot="228381">
              <a:off x="2706104" y="4705643"/>
              <a:ext cx="1131277" cy="1722884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5" y="3996343"/>
            <a:ext cx="2763137" cy="5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 rot="16200000">
            <a:off x="-2500655" y="2500655"/>
            <a:ext cx="6858000" cy="1856690"/>
          </a:xfrm>
          <a:solidFill>
            <a:srgbClr val="00A300"/>
          </a:solidFill>
        </p:spPr>
        <p:txBody>
          <a:bodyPr>
            <a:normAutofit/>
          </a:bodyPr>
          <a:lstStyle/>
          <a:p>
            <a:pPr algn="ctr"/>
            <a:r>
              <a:rPr lang="de-AT" sz="11500" b="1" smtClean="0">
                <a:solidFill>
                  <a:schemeClr val="bg1"/>
                </a:solidFill>
              </a:rPr>
              <a:t>LIVE DEMO</a:t>
            </a:r>
            <a:endParaRPr lang="de-AT" sz="11500" b="1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90" y="-1"/>
            <a:ext cx="10335310" cy="6898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4618">
            <a:off x="7428054" y="1956199"/>
            <a:ext cx="705226" cy="339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942">
            <a:off x="3500674" y="1385518"/>
            <a:ext cx="1085246" cy="108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9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 rot="16200000">
            <a:off x="-2500655" y="2500655"/>
            <a:ext cx="6858000" cy="1856690"/>
          </a:xfrm>
          <a:solidFill>
            <a:srgbClr val="00A300"/>
          </a:solidFill>
        </p:spPr>
        <p:txBody>
          <a:bodyPr>
            <a:normAutofit/>
          </a:bodyPr>
          <a:lstStyle/>
          <a:p>
            <a:pPr algn="ctr"/>
            <a:r>
              <a:rPr lang="de-AT" sz="11500" b="1" dirty="0" smtClean="0">
                <a:solidFill>
                  <a:schemeClr val="bg1"/>
                </a:solidFill>
              </a:rPr>
              <a:t>WEBINAR</a:t>
            </a:r>
            <a:endParaRPr lang="de-AT" sz="115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45" y="442705"/>
            <a:ext cx="2437071" cy="1173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68" y="301321"/>
            <a:ext cx="1393767" cy="13937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35" b="13204"/>
          <a:stretch/>
        </p:blipFill>
        <p:spPr>
          <a:xfrm>
            <a:off x="4945087" y="361115"/>
            <a:ext cx="3638058" cy="1038533"/>
          </a:xfrm>
          <a:prstGeom prst="rect">
            <a:avLst/>
          </a:prstGeom>
        </p:spPr>
      </p:pic>
      <p:sp>
        <p:nvSpPr>
          <p:cNvPr id="12" name="Titel 2"/>
          <p:cNvSpPr txBox="1"/>
          <p:nvPr/>
        </p:nvSpPr>
        <p:spPr>
          <a:xfrm>
            <a:off x="1856690" y="5344160"/>
            <a:ext cx="7449870" cy="792480"/>
          </a:xfrm>
          <a:prstGeom prst="rect">
            <a:avLst/>
          </a:prstGeom>
          <a:solidFill>
            <a:srgbClr val="00A3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 smtClean="0">
                <a:solidFill>
                  <a:schemeClr val="bg1"/>
                </a:solidFill>
                <a:latin typeface="+mn-lt"/>
              </a:rPr>
              <a:t>REGISTER NOW  </a:t>
            </a:r>
            <a:r>
              <a:rPr lang="aa-ET" sz="3600" b="1" dirty="0" smtClean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</a:t>
            </a:r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6296" y="1886124"/>
            <a:ext cx="88629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 smtClean="0"/>
              <a:t>Create </a:t>
            </a:r>
            <a:r>
              <a:rPr lang="de-AT" sz="4400" dirty="0" err="1" smtClean="0"/>
              <a:t>documents</a:t>
            </a:r>
            <a:r>
              <a:rPr lang="de-AT" sz="4400" dirty="0" smtClean="0"/>
              <a:t> </a:t>
            </a:r>
            <a:r>
              <a:rPr lang="de-AT" sz="4400" dirty="0" err="1" smtClean="0"/>
              <a:t>that</a:t>
            </a:r>
            <a:r>
              <a:rPr lang="de-AT" sz="4400" dirty="0" smtClean="0"/>
              <a:t> </a:t>
            </a:r>
            <a:r>
              <a:rPr lang="de-AT" sz="4400" dirty="0" err="1" smtClean="0"/>
              <a:t>add</a:t>
            </a:r>
            <a:r>
              <a:rPr lang="de-AT" sz="4400" dirty="0" smtClean="0"/>
              <a:t> </a:t>
            </a:r>
            <a:r>
              <a:rPr lang="de-AT" sz="4400" dirty="0" err="1" smtClean="0"/>
              <a:t>value</a:t>
            </a:r>
            <a:r>
              <a:rPr lang="de-AT" sz="4400" dirty="0" smtClean="0"/>
              <a:t> </a:t>
            </a:r>
            <a:r>
              <a:rPr lang="de-AT" sz="4400" dirty="0" err="1" smtClean="0"/>
              <a:t>from</a:t>
            </a:r>
            <a:r>
              <a:rPr lang="de-AT" sz="4400" dirty="0" smtClean="0"/>
              <a:t> MS Flow</a:t>
            </a:r>
            <a:endParaRPr lang="en-US" sz="4400" dirty="0"/>
          </a:p>
        </p:txBody>
      </p:sp>
      <p:sp>
        <p:nvSpPr>
          <p:cNvPr id="13" name="TextBox 12"/>
          <p:cNvSpPr txBox="1"/>
          <p:nvPr/>
        </p:nvSpPr>
        <p:spPr>
          <a:xfrm>
            <a:off x="4027759" y="4161135"/>
            <a:ext cx="6109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 smtClean="0"/>
              <a:t>November 27, 2019   10:00 AM </a:t>
            </a:r>
            <a:r>
              <a:rPr lang="aa-ET" sz="2400" dirty="0" smtClean="0"/>
              <a:t>–</a:t>
            </a:r>
            <a:r>
              <a:rPr lang="de-AT" sz="2400" dirty="0" smtClean="0"/>
              <a:t> 10:30 AM CET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427035" y="3301301"/>
            <a:ext cx="5311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i="1" dirty="0" smtClean="0"/>
              <a:t>Johannes Linder, Lead Technical Evangelist at dox42</a:t>
            </a:r>
          </a:p>
          <a:p>
            <a:pPr algn="ctr"/>
            <a:r>
              <a:rPr lang="de-AT" i="1" dirty="0" smtClean="0"/>
              <a:t>Lisa </a:t>
            </a:r>
            <a:r>
              <a:rPr lang="de-AT" i="1" dirty="0" err="1" smtClean="0"/>
              <a:t>Pulsinger</a:t>
            </a:r>
            <a:r>
              <a:rPr lang="de-AT" i="1" dirty="0" smtClean="0"/>
              <a:t>, Business Technology Evangelist at dox42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465" y="4776093"/>
            <a:ext cx="2558415" cy="197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2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28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12568" y="896583"/>
            <a:ext cx="64878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0" dirty="0" smtClean="0">
                <a:solidFill>
                  <a:srgbClr val="A3A3A3"/>
                </a:solidFill>
              </a:rPr>
              <a:t>Q &amp; A</a:t>
            </a:r>
            <a:endParaRPr lang="en-GB" sz="20000" dirty="0">
              <a:solidFill>
                <a:srgbClr val="A3A3A3"/>
              </a:solidFill>
            </a:endParaRPr>
          </a:p>
        </p:txBody>
      </p:sp>
      <p:sp>
        <p:nvSpPr>
          <p:cNvPr id="5" name="Rechteck 21"/>
          <p:cNvSpPr/>
          <p:nvPr/>
        </p:nvSpPr>
        <p:spPr>
          <a:xfrm>
            <a:off x="-369" y="5943802"/>
            <a:ext cx="12198462" cy="915314"/>
          </a:xfrm>
          <a:prstGeom prst="rect">
            <a:avLst/>
          </a:prstGeom>
          <a:solidFill>
            <a:srgbClr val="00A300"/>
          </a:solidFill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pPr algn="ctr"/>
            <a:r>
              <a:rPr lang="de-DE" sz="5400" b="1" dirty="0" err="1" smtClean="0">
                <a:solidFill>
                  <a:schemeClr val="bg1"/>
                </a:solidFill>
                <a:cs typeface="DIN-Medium"/>
              </a:rPr>
              <a:t>Any</a:t>
            </a:r>
            <a:r>
              <a:rPr lang="de-DE" sz="5400" b="1" dirty="0" smtClean="0">
                <a:solidFill>
                  <a:schemeClr val="bg1"/>
                </a:solidFill>
                <a:cs typeface="DIN-Medium"/>
              </a:rPr>
              <a:t> </a:t>
            </a:r>
            <a:r>
              <a:rPr lang="de-DE" sz="5400" b="1" dirty="0" err="1" smtClean="0">
                <a:solidFill>
                  <a:schemeClr val="bg1"/>
                </a:solidFill>
                <a:cs typeface="DIN-Medium"/>
              </a:rPr>
              <a:t>Questions</a:t>
            </a:r>
            <a:r>
              <a:rPr lang="de-DE" sz="5400" b="1" dirty="0" smtClean="0">
                <a:solidFill>
                  <a:schemeClr val="bg1"/>
                </a:solidFill>
                <a:cs typeface="DIN-Medium"/>
              </a:rPr>
              <a:t>?</a:t>
            </a:r>
            <a:endParaRPr lang="de-DE" sz="5400" b="1" dirty="0">
              <a:solidFill>
                <a:schemeClr val="bg1"/>
              </a:solidFill>
              <a:cs typeface="DIN-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12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-89346" y="-459130"/>
            <a:ext cx="12580882" cy="24853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4138" y="389277"/>
            <a:ext cx="2485696" cy="1302890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-369" y="5943802"/>
            <a:ext cx="12198462" cy="915314"/>
          </a:xfrm>
          <a:prstGeom prst="rect">
            <a:avLst/>
          </a:prstGeom>
          <a:solidFill>
            <a:srgbClr val="00A300"/>
          </a:solidFill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pPr algn="ctr"/>
            <a:endParaRPr lang="de-DE" sz="5400" b="1" dirty="0">
              <a:solidFill>
                <a:schemeClr val="bg1"/>
              </a:solidFill>
              <a:cs typeface="DIN-Medium"/>
            </a:endParaRPr>
          </a:p>
        </p:txBody>
      </p:sp>
      <p:graphicFrame>
        <p:nvGraphicFramePr>
          <p:cNvPr id="16" name="Tabelle 15"/>
          <p:cNvGraphicFramePr>
            <a:graphicFrameLocks noGrp="1"/>
          </p:cNvGraphicFramePr>
          <p:nvPr>
            <p:extLst/>
          </p:nvPr>
        </p:nvGraphicFramePr>
        <p:xfrm>
          <a:off x="2943768" y="2560574"/>
          <a:ext cx="6306208" cy="197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104">
                  <a:extLst>
                    <a:ext uri="{9D8B030D-6E8A-4147-A177-3AD203B41FA5}">
                      <a16:colId xmlns="" xmlns:a16="http://schemas.microsoft.com/office/drawing/2014/main" val="3932515364"/>
                    </a:ext>
                  </a:extLst>
                </a:gridCol>
                <a:gridCol w="3153104">
                  <a:extLst>
                    <a:ext uri="{9D8B030D-6E8A-4147-A177-3AD203B41FA5}">
                      <a16:colId xmlns="" xmlns:a16="http://schemas.microsoft.com/office/drawing/2014/main" val="2922515873"/>
                    </a:ext>
                  </a:extLst>
                </a:gridCol>
              </a:tblGrid>
              <a:tr h="1979456">
                <a:tc>
                  <a:txBody>
                    <a:bodyPr/>
                    <a:lstStyle/>
                    <a:p>
                      <a:r>
                        <a:rPr lang="de-AT" sz="24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Christian Bauer</a:t>
                      </a:r>
                    </a:p>
                    <a:p>
                      <a:endParaRPr lang="de-AT" sz="200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de-AT" sz="18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CEO | Software </a:t>
                      </a:r>
                      <a:r>
                        <a:rPr lang="de-AT" sz="1800" b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Architect</a:t>
                      </a:r>
                      <a:endParaRPr lang="de-AT" sz="2000" b="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24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Denise Valentin</a:t>
                      </a:r>
                    </a:p>
                    <a:p>
                      <a:pPr algn="r"/>
                      <a:endParaRPr lang="de-AT" sz="200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r"/>
                      <a:r>
                        <a:rPr lang="de-AT" sz="18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Business Technology Evangelist</a:t>
                      </a:r>
                      <a:endParaRPr lang="de-AT" sz="2000" b="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49420335"/>
                  </a:ext>
                </a:extLst>
              </a:tr>
            </a:tbl>
          </a:graphicData>
        </a:graphic>
      </p:graphicFrame>
      <p:pic>
        <p:nvPicPr>
          <p:cNvPr id="24" name="New picture"/>
          <p:cNvPicPr/>
          <p:nvPr/>
        </p:nvPicPr>
        <p:blipFill dpi="0">
          <a:blip r:embed="rId3"/>
          <a:stretch/>
        </p:blipFill>
        <p:spPr>
          <a:xfrm>
            <a:off x="299545" y="2625270"/>
            <a:ext cx="2540000" cy="2599531"/>
          </a:xfrm>
          <a:prstGeom prst="rect">
            <a:avLst/>
          </a:prstGeom>
        </p:spPr>
      </p:pic>
      <p:graphicFrame>
        <p:nvGraphicFramePr>
          <p:cNvPr id="18" name="Tabelle 17"/>
          <p:cNvGraphicFramePr>
            <a:graphicFrameLocks noGrp="1"/>
          </p:cNvGraphicFramePr>
          <p:nvPr>
            <p:extLst/>
          </p:nvPr>
        </p:nvGraphicFramePr>
        <p:xfrm>
          <a:off x="3047991" y="0"/>
          <a:ext cx="9443545" cy="1849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545">
                  <a:extLst>
                    <a:ext uri="{9D8B030D-6E8A-4147-A177-3AD203B41FA5}">
                      <a16:colId xmlns="" xmlns:a16="http://schemas.microsoft.com/office/drawing/2014/main" val="764678693"/>
                    </a:ext>
                  </a:extLst>
                </a:gridCol>
              </a:tblGrid>
              <a:tr h="1849821">
                <a:tc>
                  <a:txBody>
                    <a:bodyPr/>
                    <a:lstStyle/>
                    <a:p>
                      <a:pPr algn="l"/>
                      <a:r>
                        <a:rPr lang="en-GB" sz="3600" dirty="0" smtClean="0">
                          <a:solidFill>
                            <a:srgbClr val="00A300"/>
                          </a:solidFill>
                        </a:rPr>
                        <a:t>SharePoint Document Automation in the cloud </a:t>
                      </a:r>
                      <a:br>
                        <a:rPr lang="en-GB" sz="3600" dirty="0" smtClean="0">
                          <a:solidFill>
                            <a:srgbClr val="00A300"/>
                          </a:solidFill>
                        </a:rPr>
                      </a:br>
                      <a:r>
                        <a:rPr lang="en-GB" sz="3600" dirty="0" smtClean="0">
                          <a:solidFill>
                            <a:srgbClr val="00A300"/>
                          </a:solidFill>
                        </a:rPr>
                        <a:t>Generate PDFs, Words, Presentations and Mails the way you love it!</a:t>
                      </a:r>
                      <a:endParaRPr lang="de-AT" sz="1600" dirty="0">
                        <a:solidFill>
                          <a:srgbClr val="00A300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2343038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54199" y="2625270"/>
            <a:ext cx="2526955" cy="25995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64" y="3977020"/>
            <a:ext cx="3416017" cy="25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3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86"/>
          <p:cNvSpPr txBox="1"/>
          <p:nvPr/>
        </p:nvSpPr>
        <p:spPr>
          <a:xfrm>
            <a:off x="0" y="388542"/>
            <a:ext cx="12192000" cy="646331"/>
          </a:xfrm>
          <a:prstGeom prst="rect">
            <a:avLst/>
          </a:prstGeom>
          <a:solidFill>
            <a:srgbClr val="00A300"/>
          </a:solidFill>
        </p:spPr>
        <p:txBody>
          <a:bodyPr wrap="square" rtlCol="0">
            <a:spAutoFit/>
          </a:bodyPr>
          <a:lstStyle/>
          <a:p>
            <a:r>
              <a:rPr lang="de-AT" sz="3600">
                <a:solidFill>
                  <a:schemeClr val="bg1"/>
                </a:solidFill>
              </a:rPr>
              <a:t>	</a:t>
            </a:r>
            <a:r>
              <a:rPr lang="de-AT" sz="3600" b="1" smtClean="0">
                <a:solidFill>
                  <a:schemeClr val="bg1"/>
                </a:solidFill>
              </a:rPr>
              <a:t>dox42 </a:t>
            </a:r>
            <a:r>
              <a:rPr lang="de-AT" sz="3600" b="1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3" name="Picture 4" descr="Aleg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309502" y="1502761"/>
            <a:ext cx="1015979" cy="38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139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613637" y="1567609"/>
            <a:ext cx="1031508" cy="356902"/>
          </a:xfrm>
          <a:prstGeom prst="rect">
            <a:avLst/>
          </a:prstGeom>
        </p:spPr>
      </p:pic>
      <p:pic>
        <p:nvPicPr>
          <p:cNvPr id="5" name="Grafik 1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58690" y="1485166"/>
            <a:ext cx="1117143" cy="359687"/>
          </a:xfrm>
          <a:prstGeom prst="rect">
            <a:avLst/>
          </a:prstGeom>
        </p:spPr>
      </p:pic>
      <p:pic>
        <p:nvPicPr>
          <p:cNvPr id="6" name="Grafik 141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233143" y="1568383"/>
            <a:ext cx="1891524" cy="282456"/>
          </a:xfrm>
          <a:prstGeom prst="rect">
            <a:avLst/>
          </a:prstGeom>
        </p:spPr>
      </p:pic>
      <p:pic>
        <p:nvPicPr>
          <p:cNvPr id="7" name="Picture 2" descr="ac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7181" y="1580655"/>
            <a:ext cx="983026" cy="34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143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1692932" y="1470906"/>
            <a:ext cx="573080" cy="569259"/>
          </a:xfrm>
          <a:prstGeom prst="rect">
            <a:avLst/>
          </a:prstGeom>
        </p:spPr>
      </p:pic>
      <p:pic>
        <p:nvPicPr>
          <p:cNvPr id="9" name="Picture 6" descr="Aligh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495731" y="1549773"/>
            <a:ext cx="1100000" cy="2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Logo Alpi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744796" y="1427268"/>
            <a:ext cx="912552" cy="55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NE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869078" y="1537748"/>
            <a:ext cx="1084321" cy="31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rtaker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3340" y="2289698"/>
            <a:ext cx="993059" cy="43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Atos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94189" y="2333399"/>
            <a:ext cx="911890" cy="2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Avana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78262" y="2229653"/>
            <a:ext cx="1477514" cy="46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92416" y="2279324"/>
            <a:ext cx="1403399" cy="414427"/>
          </a:xfrm>
          <a:prstGeom prst="rect">
            <a:avLst/>
          </a:prstGeom>
        </p:spPr>
      </p:pic>
      <p:pic>
        <p:nvPicPr>
          <p:cNvPr id="16" name="Grafik 1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53085" y="2294227"/>
            <a:ext cx="1251442" cy="382941"/>
          </a:xfrm>
          <a:prstGeom prst="rect">
            <a:avLst/>
          </a:prstGeom>
        </p:spPr>
      </p:pic>
      <p:pic>
        <p:nvPicPr>
          <p:cNvPr id="17" name="Grafik 1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75195" y="2050535"/>
            <a:ext cx="1072496" cy="688781"/>
          </a:xfrm>
          <a:prstGeom prst="rect">
            <a:avLst/>
          </a:prstGeom>
        </p:spPr>
      </p:pic>
      <p:pic>
        <p:nvPicPr>
          <p:cNvPr id="18" name="Grafik 15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29514" y="2165846"/>
            <a:ext cx="1412811" cy="693503"/>
          </a:xfrm>
          <a:prstGeom prst="rect">
            <a:avLst/>
          </a:prstGeom>
        </p:spPr>
      </p:pic>
      <p:pic>
        <p:nvPicPr>
          <p:cNvPr id="19" name="Grafik 15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815152" y="2228425"/>
            <a:ext cx="1265400" cy="460145"/>
          </a:xfrm>
          <a:prstGeom prst="rect">
            <a:avLst/>
          </a:prstGeom>
        </p:spPr>
      </p:pic>
      <p:pic>
        <p:nvPicPr>
          <p:cNvPr id="20" name="Grafik 15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4345" y="3026314"/>
            <a:ext cx="1419494" cy="523514"/>
          </a:xfrm>
          <a:prstGeom prst="rect">
            <a:avLst/>
          </a:prstGeom>
        </p:spPr>
      </p:pic>
      <p:pic>
        <p:nvPicPr>
          <p:cNvPr id="21" name="Grafik 156"/>
          <p:cNvPicPr>
            <a:picLocks noChangeAspect="1"/>
          </p:cNvPicPr>
          <p:nvPr/>
        </p:nvPicPr>
        <p:blipFill>
          <a:blip r:embed="rId20"/>
          <a:stretch/>
        </p:blipFill>
        <p:spPr>
          <a:xfrm>
            <a:off x="6751287" y="3074690"/>
            <a:ext cx="1294334" cy="345951"/>
          </a:xfrm>
          <a:prstGeom prst="rect">
            <a:avLst/>
          </a:prstGeom>
        </p:spPr>
      </p:pic>
      <p:pic>
        <p:nvPicPr>
          <p:cNvPr id="22" name="Grafik 157"/>
          <p:cNvPicPr>
            <a:picLocks noChangeAspect="1"/>
          </p:cNvPicPr>
          <p:nvPr/>
        </p:nvPicPr>
        <p:blipFill>
          <a:blip r:embed="rId21"/>
          <a:stretch/>
        </p:blipFill>
        <p:spPr>
          <a:xfrm>
            <a:off x="1819385" y="2913317"/>
            <a:ext cx="1295622" cy="563977"/>
          </a:xfrm>
          <a:prstGeom prst="rect">
            <a:avLst/>
          </a:prstGeom>
        </p:spPr>
      </p:pic>
      <p:pic>
        <p:nvPicPr>
          <p:cNvPr id="23" name="Grafik 15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64222" y="3148089"/>
            <a:ext cx="1298943" cy="233743"/>
          </a:xfrm>
          <a:prstGeom prst="rect">
            <a:avLst/>
          </a:prstGeom>
        </p:spPr>
      </p:pic>
      <p:pic>
        <p:nvPicPr>
          <p:cNvPr id="24" name="Grafik 15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40849" y="2898257"/>
            <a:ext cx="635679" cy="651571"/>
          </a:xfrm>
          <a:prstGeom prst="rect">
            <a:avLst/>
          </a:prstGeom>
        </p:spPr>
      </p:pic>
      <p:pic>
        <p:nvPicPr>
          <p:cNvPr id="25" name="Grafik 16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182692" y="3076157"/>
            <a:ext cx="1172229" cy="246168"/>
          </a:xfrm>
          <a:prstGeom prst="rect">
            <a:avLst/>
          </a:prstGeom>
        </p:spPr>
      </p:pic>
      <p:pic>
        <p:nvPicPr>
          <p:cNvPr id="26" name="Grafik 16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564681" y="3081269"/>
            <a:ext cx="1338095" cy="286735"/>
          </a:xfrm>
          <a:prstGeom prst="rect">
            <a:avLst/>
          </a:prstGeom>
        </p:spPr>
      </p:pic>
      <p:pic>
        <p:nvPicPr>
          <p:cNvPr id="27" name="Grafik 16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05431" y="3759921"/>
            <a:ext cx="1111000" cy="282194"/>
          </a:xfrm>
          <a:prstGeom prst="rect">
            <a:avLst/>
          </a:prstGeom>
        </p:spPr>
      </p:pic>
      <p:pic>
        <p:nvPicPr>
          <p:cNvPr id="28" name="Grafik 16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82957" y="3602249"/>
            <a:ext cx="1103666" cy="502729"/>
          </a:xfrm>
          <a:prstGeom prst="rect">
            <a:avLst/>
          </a:prstGeom>
        </p:spPr>
      </p:pic>
      <p:pic>
        <p:nvPicPr>
          <p:cNvPr id="29" name="Grafik 16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98621" y="3727948"/>
            <a:ext cx="1176880" cy="346141"/>
          </a:xfrm>
          <a:prstGeom prst="rect">
            <a:avLst/>
          </a:prstGeom>
        </p:spPr>
      </p:pic>
      <p:pic>
        <p:nvPicPr>
          <p:cNvPr id="30" name="Grafik 16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59956" y="3803333"/>
            <a:ext cx="1335286" cy="250572"/>
          </a:xfrm>
          <a:prstGeom prst="rect">
            <a:avLst/>
          </a:prstGeom>
        </p:spPr>
      </p:pic>
      <p:pic>
        <p:nvPicPr>
          <p:cNvPr id="31" name="Grafik 16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36780" y="3714445"/>
            <a:ext cx="1229331" cy="390533"/>
          </a:xfrm>
          <a:prstGeom prst="rect">
            <a:avLst/>
          </a:prstGeom>
        </p:spPr>
      </p:pic>
      <p:pic>
        <p:nvPicPr>
          <p:cNvPr id="32" name="Grafik 16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35022" y="3737343"/>
            <a:ext cx="1008170" cy="389005"/>
          </a:xfrm>
          <a:prstGeom prst="rect">
            <a:avLst/>
          </a:prstGeom>
        </p:spPr>
      </p:pic>
      <p:pic>
        <p:nvPicPr>
          <p:cNvPr id="33" name="Grafik 16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461007" y="3679682"/>
            <a:ext cx="1692127" cy="469305"/>
          </a:xfrm>
          <a:prstGeom prst="rect">
            <a:avLst/>
          </a:prstGeom>
        </p:spPr>
      </p:pic>
      <p:pic>
        <p:nvPicPr>
          <p:cNvPr id="34" name="Picture 2" descr="Köllisch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0597" y="4390641"/>
            <a:ext cx="1302557" cy="3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fik 17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627" y="4386425"/>
            <a:ext cx="1494971" cy="305463"/>
          </a:xfrm>
          <a:prstGeom prst="rect">
            <a:avLst/>
          </a:prstGeom>
        </p:spPr>
      </p:pic>
      <p:pic>
        <p:nvPicPr>
          <p:cNvPr id="36" name="Grafik 171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10449" y="4325395"/>
            <a:ext cx="771750" cy="491113"/>
          </a:xfrm>
          <a:prstGeom prst="rect">
            <a:avLst/>
          </a:prstGeom>
        </p:spPr>
      </p:pic>
      <p:pic>
        <p:nvPicPr>
          <p:cNvPr id="37" name="Picture 2" descr="Modern.Work Logo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57240" y="4286606"/>
            <a:ext cx="1685736" cy="51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fik 17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364045" y="4488346"/>
            <a:ext cx="1473338" cy="212160"/>
          </a:xfrm>
          <a:prstGeom prst="rect">
            <a:avLst/>
          </a:prstGeom>
        </p:spPr>
      </p:pic>
      <p:pic>
        <p:nvPicPr>
          <p:cNvPr id="39" name="Grafik 17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91834" y="4434341"/>
            <a:ext cx="977937" cy="317692"/>
          </a:xfrm>
          <a:prstGeom prst="rect">
            <a:avLst/>
          </a:prstGeom>
        </p:spPr>
      </p:pic>
      <p:pic>
        <p:nvPicPr>
          <p:cNvPr id="40" name="Grafik 175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75025" y="4500637"/>
            <a:ext cx="1113598" cy="193211"/>
          </a:xfrm>
          <a:prstGeom prst="rect">
            <a:avLst/>
          </a:prstGeom>
        </p:spPr>
      </p:pic>
      <p:pic>
        <p:nvPicPr>
          <p:cNvPr id="41" name="Grafik 17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0368" y="5107434"/>
            <a:ext cx="1856258" cy="346501"/>
          </a:xfrm>
          <a:prstGeom prst="rect">
            <a:avLst/>
          </a:prstGeom>
        </p:spPr>
      </p:pic>
      <p:pic>
        <p:nvPicPr>
          <p:cNvPr id="43" name="Grafik 178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55293" y="5049504"/>
            <a:ext cx="955964" cy="439744"/>
          </a:xfrm>
          <a:prstGeom prst="rect">
            <a:avLst/>
          </a:prstGeom>
        </p:spPr>
      </p:pic>
      <p:pic>
        <p:nvPicPr>
          <p:cNvPr id="44" name="Grafik 179"/>
          <p:cNvPicPr>
            <a:picLocks noChangeAspect="1"/>
          </p:cNvPicPr>
          <p:nvPr/>
        </p:nvPicPr>
        <p:blipFill>
          <a:blip r:embed="rId42"/>
          <a:stretch/>
        </p:blipFill>
        <p:spPr>
          <a:xfrm>
            <a:off x="3409147" y="5049504"/>
            <a:ext cx="921551" cy="439744"/>
          </a:xfrm>
          <a:prstGeom prst="rect">
            <a:avLst/>
          </a:prstGeom>
        </p:spPr>
      </p:pic>
      <p:pic>
        <p:nvPicPr>
          <p:cNvPr id="45" name="Grafik 181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94682" y="5083433"/>
            <a:ext cx="1311511" cy="370502"/>
          </a:xfrm>
          <a:prstGeom prst="rect">
            <a:avLst/>
          </a:prstGeom>
        </p:spPr>
      </p:pic>
      <p:pic>
        <p:nvPicPr>
          <p:cNvPr id="46" name="Grafik 182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945599" y="5043297"/>
            <a:ext cx="1031990" cy="442281"/>
          </a:xfrm>
          <a:prstGeom prst="rect">
            <a:avLst/>
          </a:prstGeom>
        </p:spPr>
      </p:pic>
      <p:pic>
        <p:nvPicPr>
          <p:cNvPr id="47" name="Grafik 183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173997" y="5139301"/>
            <a:ext cx="1715265" cy="280862"/>
          </a:xfrm>
          <a:prstGeom prst="rect">
            <a:avLst/>
          </a:prstGeom>
        </p:spPr>
      </p:pic>
      <p:pic>
        <p:nvPicPr>
          <p:cNvPr id="48" name="Picture 4" descr="Solutions Factory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2626" y="5935659"/>
            <a:ext cx="1476717" cy="3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Modern.Work Logo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20063" y="6039571"/>
            <a:ext cx="1448569" cy="26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fik 186"/>
          <p:cNvPicPr>
            <a:picLocks noChangeAspect="1"/>
          </p:cNvPicPr>
          <p:nvPr/>
        </p:nvPicPr>
        <p:blipFill>
          <a:blip r:embed="rId48"/>
          <a:stretch/>
        </p:blipFill>
        <p:spPr>
          <a:xfrm>
            <a:off x="3239308" y="5911119"/>
            <a:ext cx="728691" cy="570808"/>
          </a:xfrm>
          <a:prstGeom prst="rect">
            <a:avLst/>
          </a:prstGeom>
        </p:spPr>
      </p:pic>
      <p:pic>
        <p:nvPicPr>
          <p:cNvPr id="51" name="Grafik 187"/>
          <p:cNvPicPr>
            <a:picLocks noChangeAspect="1"/>
          </p:cNvPicPr>
          <p:nvPr/>
        </p:nvPicPr>
        <p:blipFill>
          <a:blip r:embed="rId49"/>
          <a:stretch/>
        </p:blipFill>
        <p:spPr>
          <a:xfrm>
            <a:off x="7232575" y="5896404"/>
            <a:ext cx="1222349" cy="620876"/>
          </a:xfrm>
          <a:prstGeom prst="rect">
            <a:avLst/>
          </a:prstGeom>
        </p:spPr>
      </p:pic>
      <p:pic>
        <p:nvPicPr>
          <p:cNvPr id="52" name="Grafik 188"/>
          <p:cNvPicPr>
            <a:picLocks noChangeAspect="1"/>
          </p:cNvPicPr>
          <p:nvPr/>
        </p:nvPicPr>
        <p:blipFill>
          <a:blip r:embed="rId50"/>
          <a:stretch/>
        </p:blipFill>
        <p:spPr>
          <a:xfrm>
            <a:off x="11460781" y="5870498"/>
            <a:ext cx="525256" cy="661823"/>
          </a:xfrm>
          <a:prstGeom prst="rect">
            <a:avLst/>
          </a:prstGeom>
        </p:spPr>
      </p:pic>
      <p:pic>
        <p:nvPicPr>
          <p:cNvPr id="53" name="Picture 8" descr="Tecmasters Logo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98341" y="5946529"/>
            <a:ext cx="1625570" cy="48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Logo TermSet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555061" y="5929193"/>
            <a:ext cx="16573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fik 191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438616" y="5988177"/>
            <a:ext cx="1695656" cy="429566"/>
          </a:xfrm>
          <a:prstGeom prst="rect">
            <a:avLst/>
          </a:prstGeom>
        </p:spPr>
      </p:pic>
      <p:pic>
        <p:nvPicPr>
          <p:cNvPr id="56" name="Picture 14" descr="Vimorgil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102806" y="5979063"/>
            <a:ext cx="1235846" cy="5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Grafik 194"/>
          <p:cNvPicPr>
            <a:picLocks noChangeAspect="1"/>
          </p:cNvPicPr>
          <p:nvPr/>
        </p:nvPicPr>
        <p:blipFill>
          <a:blip r:embed="rId55"/>
          <a:srcRect t="29242" b="32847"/>
          <a:stretch/>
        </p:blipFill>
        <p:spPr>
          <a:xfrm>
            <a:off x="5779319" y="4915361"/>
            <a:ext cx="1617858" cy="613354"/>
          </a:xfrm>
          <a:prstGeom prst="rect">
            <a:avLst/>
          </a:prstGeom>
        </p:spPr>
      </p:pic>
      <p:pic>
        <p:nvPicPr>
          <p:cNvPr id="58" name="Grafik 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01270" y="2961923"/>
            <a:ext cx="1729088" cy="543370"/>
          </a:xfrm>
          <a:prstGeom prst="rect">
            <a:avLst/>
          </a:prstGeom>
        </p:spPr>
      </p:pic>
      <p:pic>
        <p:nvPicPr>
          <p:cNvPr id="59" name="Grafik 2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96659" y="5028985"/>
            <a:ext cx="991934" cy="49774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3048" y="3774049"/>
            <a:ext cx="1857928" cy="2614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356483" y="2144951"/>
            <a:ext cx="1400485" cy="6194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05883" y="4369038"/>
            <a:ext cx="1431280" cy="3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695" y="920898"/>
            <a:ext cx="2842671" cy="14116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90500" dist="279400" dir="1140000" sx="95000" sy="95000" algn="bl" rotWithShape="0">
              <a:prstClr val="black">
                <a:alpha val="75000"/>
              </a:prstClr>
            </a:outerShdw>
          </a:effectLst>
        </p:spPr>
      </p:pic>
      <p:sp>
        <p:nvSpPr>
          <p:cNvPr id="15" name="Rechteck 2"/>
          <p:cNvSpPr/>
          <p:nvPr/>
        </p:nvSpPr>
        <p:spPr>
          <a:xfrm>
            <a:off x="0" y="597733"/>
            <a:ext cx="5026430" cy="615553"/>
          </a:xfrm>
          <a:prstGeom prst="rect">
            <a:avLst/>
          </a:prstGeom>
          <a:solidFill>
            <a:srgbClr val="00A300"/>
          </a:solidFill>
          <a:effectLst/>
          <a:scene3d>
            <a:camera prst="orthographicFront"/>
            <a:lightRig rig="threePt" dir="t"/>
          </a:scene3d>
          <a:sp3d/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de-DE" sz="3400" b="1" dirty="0" smtClean="0">
                <a:ln/>
                <a:solidFill>
                  <a:schemeClr val="bg1"/>
                </a:solidFill>
                <a:cs typeface="DIN-Medium"/>
              </a:rPr>
              <a:t>Structured </a:t>
            </a:r>
            <a:r>
              <a:rPr lang="de-DE" sz="3400" b="1" dirty="0" err="1" smtClean="0">
                <a:ln/>
                <a:solidFill>
                  <a:schemeClr val="bg1"/>
                </a:solidFill>
                <a:cs typeface="DIN-Medium"/>
              </a:rPr>
              <a:t>Documents</a:t>
            </a:r>
            <a:r>
              <a:rPr lang="de-DE" sz="3400" b="1" dirty="0" smtClean="0">
                <a:ln/>
                <a:solidFill>
                  <a:schemeClr val="bg1"/>
                </a:solidFill>
                <a:cs typeface="DIN-Medium"/>
              </a:rPr>
              <a:t>?</a:t>
            </a:r>
            <a:endParaRPr lang="de-DE" sz="3400" b="1" dirty="0">
              <a:ln/>
              <a:solidFill>
                <a:schemeClr val="bg1"/>
              </a:solidFill>
              <a:cs typeface="DIN-Medium"/>
            </a:endParaRPr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68" y="657657"/>
            <a:ext cx="2333623" cy="329725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65100" dist="101600" dir="2700000" algn="tl" rotWithShape="0">
              <a:prstClr val="black">
                <a:alpha val="72000"/>
              </a:prstClr>
            </a:outerShdw>
          </a:effectLst>
        </p:spPr>
      </p:pic>
      <p:pic>
        <p:nvPicPr>
          <p:cNvPr id="36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36" y="2231688"/>
            <a:ext cx="1943159" cy="2588157"/>
          </a:xfrm>
          <a:prstGeom prst="rect">
            <a:avLst/>
          </a:prstGeom>
        </p:spPr>
      </p:pic>
      <p:pic>
        <p:nvPicPr>
          <p:cNvPr id="37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97" y="1776947"/>
            <a:ext cx="1943159" cy="2588157"/>
          </a:xfrm>
          <a:prstGeom prst="rect">
            <a:avLst/>
          </a:prstGeom>
        </p:spPr>
      </p:pic>
      <p:pic>
        <p:nvPicPr>
          <p:cNvPr id="38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57" y="559128"/>
            <a:ext cx="1943159" cy="2588157"/>
          </a:xfrm>
          <a:prstGeom prst="rect">
            <a:avLst/>
          </a:prstGeom>
        </p:spPr>
      </p:pic>
      <p:pic>
        <p:nvPicPr>
          <p:cNvPr id="39" name="Grafik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798" y="4230279"/>
            <a:ext cx="1471355" cy="21589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77800" dist="63500" dir="2640000" sx="101000" sy="101000" algn="bl" rotWithShape="0">
              <a:schemeClr val="tx1">
                <a:lumMod val="85000"/>
                <a:lumOff val="15000"/>
                <a:alpha val="80000"/>
              </a:scheme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93" y="2289441"/>
            <a:ext cx="1524465" cy="2075663"/>
          </a:xfrm>
          <a:prstGeom prst="rect">
            <a:avLst/>
          </a:prstGeom>
          <a:effectLst>
            <a:outerShdw blurRad="190500" dist="292100" dir="27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42" name="Grafik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38" y="1498360"/>
            <a:ext cx="2107591" cy="2807169"/>
          </a:xfrm>
          <a:prstGeom prst="rect">
            <a:avLst/>
          </a:prstGeom>
        </p:spPr>
      </p:pic>
      <p:pic>
        <p:nvPicPr>
          <p:cNvPr id="43" name="Grafik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" y="2059749"/>
            <a:ext cx="2030707" cy="2588157"/>
          </a:xfrm>
          <a:prstGeom prst="rect">
            <a:avLst/>
          </a:prstGeom>
          <a:effectLst/>
        </p:spPr>
      </p:pic>
      <p:pic>
        <p:nvPicPr>
          <p:cNvPr id="45" name="Grafik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8862" y="2975671"/>
            <a:ext cx="934844" cy="934844"/>
          </a:xfrm>
          <a:prstGeom prst="rect">
            <a:avLst/>
          </a:prstGeom>
        </p:spPr>
      </p:pic>
      <p:pic>
        <p:nvPicPr>
          <p:cNvPr id="46" name="Picture 2" descr="C:\Users\stefan.gwihs\Projects\IRG - Rating Tool\Documentation\2013-10-17_dox42day\IRG-Ribbon_Generierung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1"/>
          <a:stretch/>
        </p:blipFill>
        <p:spPr bwMode="auto">
          <a:xfrm>
            <a:off x="268351" y="4590387"/>
            <a:ext cx="2359342" cy="1798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304800">
              <a:srgbClr val="666666">
                <a:alpha val="40000"/>
              </a:srgbClr>
            </a:glo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7" name="Inhaltsplatzhalter 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467764" y="3547688"/>
            <a:ext cx="1557211" cy="22004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99" y="4501425"/>
            <a:ext cx="2483957" cy="1490374"/>
          </a:xfrm>
          <a:prstGeom prst="rect">
            <a:avLst/>
          </a:prstGeom>
        </p:spPr>
      </p:pic>
      <p:pic>
        <p:nvPicPr>
          <p:cNvPr id="49" name="Grafik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272464" y="210344"/>
            <a:ext cx="1656184" cy="55206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09071" y="4230279"/>
            <a:ext cx="1990689" cy="2364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Grafik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15" y="4199576"/>
            <a:ext cx="1869677" cy="248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4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3" y="-2"/>
            <a:ext cx="6439993" cy="42933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335" y="4542984"/>
            <a:ext cx="12144665" cy="231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39" y="2872615"/>
            <a:ext cx="2879572" cy="1509341"/>
          </a:xfrm>
          <a:prstGeom prst="rect">
            <a:avLst/>
          </a:prstGeom>
        </p:spPr>
      </p:pic>
      <p:sp>
        <p:nvSpPr>
          <p:cNvPr id="4" name="Rechteck 18"/>
          <p:cNvSpPr/>
          <p:nvPr/>
        </p:nvSpPr>
        <p:spPr>
          <a:xfrm rot="16200000">
            <a:off x="-2882082" y="2828835"/>
            <a:ext cx="6858001" cy="1200329"/>
          </a:xfrm>
          <a:prstGeom prst="rect">
            <a:avLst/>
          </a:prstGeom>
          <a:solidFill>
            <a:srgbClr val="00A300"/>
          </a:solidFill>
          <a:effectLst/>
          <a:scene3d>
            <a:camera prst="orthographicFront"/>
            <a:lightRig rig="threePt" dir="t"/>
          </a:scene3d>
          <a:sp3d/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pPr algn="ctr"/>
            <a:r>
              <a:rPr lang="de-DE" sz="7200" dirty="0">
                <a:ln/>
                <a:solidFill>
                  <a:schemeClr val="bg1"/>
                </a:solidFill>
                <a:cs typeface="DIN-Medium"/>
              </a:rPr>
              <a:t>www.dox42.com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7774" y="144976"/>
            <a:ext cx="4961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further information?</a:t>
            </a:r>
          </a:p>
          <a:p>
            <a:pPr algn="ctr"/>
            <a:endParaRPr lang="en-GB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Visit our website: </a:t>
            </a:r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www.dox42.com</a:t>
            </a:r>
            <a:endParaRPr lang="en-GB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us an email: </a:t>
            </a:r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info@dox42.com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lso request your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trial</a:t>
            </a:r>
          </a:p>
          <a:p>
            <a:pPr marL="342900" indent="-342900">
              <a:buBlip>
                <a:blip r:embed="rId4"/>
              </a:buBlip>
            </a:pP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241228"/>
              </p:ext>
            </p:extLst>
          </p:nvPr>
        </p:nvGraphicFramePr>
        <p:xfrm>
          <a:off x="3683726" y="5239089"/>
          <a:ext cx="5634444" cy="1618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222">
                  <a:extLst>
                    <a:ext uri="{9D8B030D-6E8A-4147-A177-3AD203B41FA5}">
                      <a16:colId xmlns="" xmlns:a16="http://schemas.microsoft.com/office/drawing/2014/main" val="3932515364"/>
                    </a:ext>
                  </a:extLst>
                </a:gridCol>
                <a:gridCol w="2817222">
                  <a:extLst>
                    <a:ext uri="{9D8B030D-6E8A-4147-A177-3AD203B41FA5}">
                      <a16:colId xmlns="" xmlns:a16="http://schemas.microsoft.com/office/drawing/2014/main" val="2922515873"/>
                    </a:ext>
                  </a:extLst>
                </a:gridCol>
              </a:tblGrid>
              <a:tr h="1618911">
                <a:tc>
                  <a:txBody>
                    <a:bodyPr/>
                    <a:lstStyle/>
                    <a:p>
                      <a:r>
                        <a:rPr lang="de-AT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Christian Bauer</a:t>
                      </a:r>
                    </a:p>
                    <a:p>
                      <a:endParaRPr lang="de-AT" sz="150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de-AT" sz="13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CEO | Software </a:t>
                      </a:r>
                      <a:r>
                        <a:rPr lang="de-AT" sz="1300" b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Architect</a:t>
                      </a:r>
                      <a:endParaRPr lang="de-AT" sz="1500" b="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66981" marR="66981" marT="33491" marB="3349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Fabian Huber</a:t>
                      </a:r>
                    </a:p>
                    <a:p>
                      <a:pPr algn="r"/>
                      <a:endParaRPr lang="de-AT" sz="150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r"/>
                      <a:r>
                        <a:rPr lang="de-AT" sz="1300" b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Business</a:t>
                      </a:r>
                      <a:r>
                        <a:rPr lang="de-AT" sz="13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Technology Evangelist</a:t>
                      </a:r>
                      <a:endParaRPr lang="de-AT" sz="1500" b="0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66981" marR="66981" marT="33491" marB="3349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49420335"/>
                  </a:ext>
                </a:extLst>
              </a:tr>
            </a:tbl>
          </a:graphicData>
        </a:graphic>
      </p:graphicFrame>
      <p:pic>
        <p:nvPicPr>
          <p:cNvPr id="11" name="New picture"/>
          <p:cNvPicPr/>
          <p:nvPr/>
        </p:nvPicPr>
        <p:blipFill dpi="0">
          <a:blip r:embed="rId7"/>
          <a:stretch/>
        </p:blipFill>
        <p:spPr>
          <a:xfrm>
            <a:off x="9668025" y="4792779"/>
            <a:ext cx="1860586" cy="1904193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 dpi="0">
          <a:blip r:embed="rId8"/>
          <a:stretch/>
        </p:blipFill>
        <p:spPr>
          <a:xfrm>
            <a:off x="1603733" y="4800242"/>
            <a:ext cx="1860586" cy="19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50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39816" y="1484785"/>
            <a:ext cx="2592288" cy="2299945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1345611" y="3138055"/>
            <a:ext cx="2589235" cy="3387289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defTabSz="457200">
              <a:buSzPct val="135000"/>
              <a:buNone/>
            </a:pPr>
            <a:r>
              <a:rPr lang="de-A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de-A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Copy/Paste</a:t>
            </a:r>
          </a:p>
          <a:p>
            <a:pPr marL="0" indent="0" defTabSz="457200">
              <a:buSzPct val="135000"/>
              <a:buNone/>
            </a:pPr>
            <a:r>
              <a:rPr lang="de-AT" sz="1800" dirty="0" smtClean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Flexible, Individual</a:t>
            </a:r>
            <a:endParaRPr lang="de-AT" sz="1800" dirty="0">
              <a:solidFill>
                <a:srgbClr val="00A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ct val="20000"/>
              </a:spcBef>
              <a:buSzPct val="135000"/>
              <a:buNone/>
            </a:pPr>
            <a:r>
              <a:rPr lang="de-AT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Costly</a:t>
            </a:r>
            <a:endParaRPr lang="de-AT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ct val="20000"/>
              </a:spcBef>
              <a:buSzPct val="135000"/>
              <a:buNone/>
            </a:pPr>
            <a:r>
              <a:rPr lang="de-AT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Cumbersome</a:t>
            </a:r>
            <a:endParaRPr lang="de-AT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ct val="20000"/>
              </a:spcBef>
              <a:buSzPct val="135000"/>
              <a:buNone/>
            </a:pPr>
            <a:r>
              <a:rPr lang="de-AT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</a:t>
            </a:r>
            <a:r>
              <a:rPr lang="de-AT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prone</a:t>
            </a:r>
            <a:endParaRPr lang="de-AT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ct val="20000"/>
              </a:spcBef>
              <a:buSzPct val="135000"/>
              <a:buNone/>
            </a:pPr>
            <a:r>
              <a:rPr lang="de-AT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Slow</a:t>
            </a:r>
          </a:p>
          <a:p>
            <a:pPr marL="0" indent="0">
              <a:spcBef>
                <a:spcPct val="20000"/>
              </a:spcBef>
              <a:buSzPct val="135000"/>
              <a:buNone/>
            </a:pPr>
            <a:r>
              <a:rPr lang="de-AT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 to 5</a:t>
            </a:r>
          </a:p>
          <a:p>
            <a:pPr marL="0" indent="0">
              <a:spcBef>
                <a:spcPct val="20000"/>
              </a:spcBef>
              <a:buSzPct val="135000"/>
              <a:buNone/>
            </a:pPr>
            <a:r>
              <a:rPr lang="de-AT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Stress!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3472" y="1484785"/>
            <a:ext cx="2589235" cy="172819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22295" y="1484783"/>
            <a:ext cx="3356920" cy="2160241"/>
          </a:xfrm>
          <a:prstGeom prst="rect">
            <a:avLst/>
          </a:prstGeom>
        </p:spPr>
      </p:pic>
      <p:sp>
        <p:nvSpPr>
          <p:cNvPr id="13" name="Inhaltsplatzhalter 1"/>
          <p:cNvSpPr txBox="1"/>
          <p:nvPr/>
        </p:nvSpPr>
        <p:spPr>
          <a:xfrm>
            <a:off x="4439816" y="3645024"/>
            <a:ext cx="2592288" cy="2880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35000"/>
              <a:buFontTx/>
              <a:buBlip>
                <a:blip r:embed="rId5"/>
              </a:buBlip>
              <a:defRPr lang="de-DE" sz="2400" kern="1200" smtClean="0">
                <a:solidFill>
                  <a:schemeClr val="tx1"/>
                </a:solidFill>
                <a:latin typeface="DIN-Medium"/>
                <a:ea typeface="+mn-ea"/>
                <a:cs typeface="DIN-Medium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DIN-Medium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DIN-Medium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DIN-Medium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DIN-Medium" pitchFamily="2" charset="0"/>
                <a:ea typeface="+mn-ea"/>
                <a:cs typeface="+mn-cs"/>
              </a:defRPr>
            </a:lvl5pPr>
            <a:lvl6pPr marL="438150" indent="-342900" algn="l" defTabSz="914400" rtl="0" eaLnBrk="1" latinLnBrk="0" hangingPunct="1">
              <a:spcBef>
                <a:spcPct val="20000"/>
              </a:spcBef>
              <a:buClr>
                <a:srgbClr val="00A300"/>
              </a:buClr>
              <a:buSzPct val="145000"/>
              <a:buFontTx/>
              <a:buBlip>
                <a:blip r:embed="rId6"/>
              </a:buBlip>
              <a:defRPr sz="2400" kern="1200">
                <a:solidFill>
                  <a:schemeClr val="tx1"/>
                </a:solidFill>
                <a:latin typeface="DIN-Medium" pitchFamily="2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VBA, VSTO, Apps</a:t>
            </a:r>
          </a:p>
          <a:p>
            <a:pPr marL="0" indent="0">
              <a:buNone/>
            </a:pPr>
            <a:r>
              <a:rPr lang="de-AT" sz="1800" dirty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</a:t>
            </a:r>
            <a:r>
              <a:rPr lang="de-AT" sz="1800" dirty="0" smtClean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de-AT" sz="1800" dirty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</a:t>
            </a:r>
          </a:p>
          <a:p>
            <a:pPr marL="0" indent="0">
              <a:buNone/>
            </a:pPr>
            <a:r>
              <a:rPr lang="de-AT" sz="1800" dirty="0" smtClean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Automation </a:t>
            </a:r>
            <a:endParaRPr lang="de-AT" sz="1800" dirty="0">
              <a:solidFill>
                <a:srgbClr val="00A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e-AT" sz="1800" dirty="0" smtClean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</a:t>
            </a:r>
            <a:r>
              <a:rPr lang="de-AT" sz="1800" dirty="0" err="1" smtClean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Reduction</a:t>
            </a:r>
            <a:endParaRPr lang="de-AT" sz="1800" dirty="0" smtClean="0">
              <a:solidFill>
                <a:srgbClr val="00A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e-AT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</a:t>
            </a:r>
            <a:r>
              <a:rPr lang="de-AT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de-AT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umbers</a:t>
            </a:r>
          </a:p>
          <a:p>
            <a:pPr marL="0" indent="0">
              <a:buNone/>
            </a:pPr>
            <a:r>
              <a:rPr lang="de-AT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Client, </a:t>
            </a:r>
            <a:r>
              <a:rPr lang="de-AT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 to 5</a:t>
            </a:r>
          </a:p>
          <a:p>
            <a:pPr marL="0" indent="0" defTabSz="914400">
              <a:buNone/>
            </a:pPr>
            <a:r>
              <a:rPr lang="de-AT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Adaptability</a:t>
            </a:r>
            <a:r>
              <a:rPr lang="de-AT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de-AT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defTabSz="914400">
              <a:buNone/>
            </a:pPr>
            <a:r>
              <a:rPr lang="de-AT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Dead End</a:t>
            </a:r>
            <a:endParaRPr lang="de-AT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defTabSz="914400">
              <a:buNone/>
            </a:pPr>
            <a:endParaRPr lang="de-AT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Inhaltsplatzhalter 1"/>
          <p:cNvSpPr txBox="1"/>
          <p:nvPr/>
        </p:nvSpPr>
        <p:spPr>
          <a:xfrm>
            <a:off x="7420157" y="3351692"/>
            <a:ext cx="3359057" cy="317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35000"/>
              <a:buFontTx/>
              <a:buBlip>
                <a:blip r:embed="rId5"/>
              </a:buBlip>
              <a:defRPr lang="de-DE" sz="2400" kern="1200" smtClean="0">
                <a:solidFill>
                  <a:schemeClr val="tx1"/>
                </a:solidFill>
                <a:latin typeface="DIN-Medium"/>
                <a:ea typeface="+mn-ea"/>
                <a:cs typeface="DIN-Medium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DIN-Medium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DIN-Medium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DIN-Medium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DIN-Medium" pitchFamily="2" charset="0"/>
                <a:ea typeface="+mn-ea"/>
                <a:cs typeface="+mn-cs"/>
              </a:defRPr>
            </a:lvl5pPr>
            <a:lvl6pPr marL="438150" indent="-342900" algn="l" defTabSz="914400" rtl="0" eaLnBrk="1" latinLnBrk="0" hangingPunct="1">
              <a:spcBef>
                <a:spcPct val="20000"/>
              </a:spcBef>
              <a:buClr>
                <a:srgbClr val="00A300"/>
              </a:buClr>
              <a:buSzPct val="145000"/>
              <a:buFontTx/>
              <a:buBlip>
                <a:blip r:embed="rId6"/>
              </a:buBlip>
              <a:defRPr sz="2400" kern="1200">
                <a:solidFill>
                  <a:schemeClr val="tx1"/>
                </a:solidFill>
                <a:latin typeface="DIN-Medium" pitchFamily="2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de-A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AT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</a:t>
            </a:r>
            <a:r>
              <a:rPr lang="de-AT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SSRS</a:t>
            </a:r>
            <a:endParaRPr lang="de-AT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e-AT" sz="1800" dirty="0" smtClean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</a:t>
            </a:r>
            <a:r>
              <a:rPr lang="de-AT" sz="1800" dirty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de-AT" sz="1800" dirty="0" smtClean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 </a:t>
            </a:r>
            <a:r>
              <a:rPr lang="de-AT" sz="1800" dirty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Automation</a:t>
            </a:r>
          </a:p>
          <a:p>
            <a:pPr marL="0" indent="0">
              <a:buNone/>
            </a:pPr>
            <a:r>
              <a:rPr lang="de-AT" sz="1800" dirty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7x24</a:t>
            </a:r>
          </a:p>
          <a:p>
            <a:pPr marL="0" indent="0">
              <a:buNone/>
            </a:pPr>
            <a:r>
              <a:rPr lang="de-AT" sz="1800" dirty="0">
                <a:solidFill>
                  <a:srgbClr val="00A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</a:t>
            </a:r>
          </a:p>
          <a:p>
            <a:pPr marL="0" indent="0">
              <a:buNone/>
            </a:pPr>
            <a:r>
              <a:rPr lang="de-AT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Flexible+Individual</a:t>
            </a:r>
            <a:r>
              <a:rPr lang="de-AT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No </a:t>
            </a:r>
            <a:r>
              <a:rPr lang="de-AT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</a:t>
            </a:r>
            <a:r>
              <a:rPr lang="de-AT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  <a:p>
            <a:pPr marL="0" indent="0">
              <a:buNone/>
            </a:pPr>
            <a:r>
              <a:rPr lang="de-AT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„</a:t>
            </a:r>
            <a:r>
              <a:rPr lang="de-AT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Ugly</a:t>
            </a:r>
            <a:r>
              <a:rPr lang="de-AT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 Documents</a:t>
            </a:r>
            <a:endParaRPr lang="de-AT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e-AT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Integration</a:t>
            </a:r>
            <a:r>
              <a:rPr lang="de-AT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0" indent="0">
              <a:buNone/>
            </a:pPr>
            <a:r>
              <a:rPr lang="de-AT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Corporate Design by IT</a:t>
            </a:r>
          </a:p>
          <a:p>
            <a:pPr marL="0" indent="0">
              <a:buNone/>
            </a:pPr>
            <a:endParaRPr lang="de-AT" dirty="0"/>
          </a:p>
        </p:txBody>
      </p:sp>
      <p:sp>
        <p:nvSpPr>
          <p:cNvPr id="15" name="Rechteck 2"/>
          <p:cNvSpPr/>
          <p:nvPr/>
        </p:nvSpPr>
        <p:spPr>
          <a:xfrm>
            <a:off x="0" y="369531"/>
            <a:ext cx="10779214" cy="646331"/>
          </a:xfrm>
          <a:prstGeom prst="rect">
            <a:avLst/>
          </a:prstGeom>
          <a:solidFill>
            <a:srgbClr val="00A300"/>
          </a:solidFill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de-DE" sz="3600" b="1" dirty="0" err="1">
                <a:ln/>
                <a:solidFill>
                  <a:schemeClr val="bg1"/>
                </a:solidFill>
                <a:cs typeface="DIN-Medium"/>
              </a:rPr>
              <a:t>Document</a:t>
            </a:r>
            <a:r>
              <a:rPr lang="de-DE" sz="3600" b="1" dirty="0">
                <a:ln/>
                <a:solidFill>
                  <a:schemeClr val="bg1"/>
                </a:solidFill>
                <a:cs typeface="DIN-Medium"/>
              </a:rPr>
              <a:t> </a:t>
            </a:r>
            <a:r>
              <a:rPr lang="de-DE" sz="3600" b="1" dirty="0" err="1">
                <a:ln/>
                <a:solidFill>
                  <a:schemeClr val="bg1"/>
                </a:solidFill>
                <a:cs typeface="DIN-Medium"/>
              </a:rPr>
              <a:t>C</a:t>
            </a:r>
            <a:r>
              <a:rPr lang="de-DE" sz="3600" b="1" dirty="0" err="1" smtClean="0">
                <a:ln/>
                <a:solidFill>
                  <a:schemeClr val="bg1"/>
                </a:solidFill>
                <a:cs typeface="DIN-Medium"/>
              </a:rPr>
              <a:t>reation</a:t>
            </a:r>
            <a:r>
              <a:rPr lang="de-DE" sz="3600" b="1" dirty="0" smtClean="0">
                <a:ln/>
                <a:solidFill>
                  <a:schemeClr val="bg1"/>
                </a:solidFill>
                <a:cs typeface="DIN-Medium"/>
              </a:rPr>
              <a:t> </a:t>
            </a:r>
            <a:r>
              <a:rPr lang="de-DE" sz="3600" b="1" dirty="0">
                <a:ln/>
                <a:solidFill>
                  <a:schemeClr val="bg1"/>
                </a:solidFill>
                <a:cs typeface="DIN-Medium"/>
              </a:rPr>
              <a:t>in </a:t>
            </a:r>
            <a:r>
              <a:rPr lang="de-DE" sz="3600" b="1" dirty="0" smtClean="0">
                <a:ln/>
                <a:solidFill>
                  <a:schemeClr val="bg1"/>
                </a:solidFill>
                <a:cs typeface="DIN-Medium"/>
              </a:rPr>
              <a:t>real Business </a:t>
            </a:r>
            <a:r>
              <a:rPr lang="de-DE" sz="3600" b="1" dirty="0">
                <a:ln/>
                <a:solidFill>
                  <a:schemeClr val="bg1"/>
                </a:solidFill>
                <a:cs typeface="DIN-Medium"/>
              </a:rPr>
              <a:t>L</a:t>
            </a:r>
            <a:r>
              <a:rPr lang="de-DE" sz="3600" b="1" dirty="0" smtClean="0">
                <a:ln/>
                <a:solidFill>
                  <a:schemeClr val="bg1"/>
                </a:solidFill>
                <a:cs typeface="DIN-Medium"/>
              </a:rPr>
              <a:t>ife</a:t>
            </a:r>
            <a:endParaRPr lang="de-DE" sz="3600" b="1" dirty="0">
              <a:ln/>
              <a:solidFill>
                <a:schemeClr val="bg1"/>
              </a:solidFill>
              <a:cs typeface="DIN-Medium"/>
            </a:endParaRPr>
          </a:p>
        </p:txBody>
      </p:sp>
    </p:spTree>
    <p:extLst>
      <p:ext uri="{BB962C8B-B14F-4D97-AF65-F5344CB8AC3E}">
        <p14:creationId xmlns:p14="http://schemas.microsoft.com/office/powerpoint/2010/main" val="161344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4"/>
          <p:cNvSpPr/>
          <p:nvPr/>
        </p:nvSpPr>
        <p:spPr>
          <a:xfrm>
            <a:off x="1487488" y="-2160"/>
            <a:ext cx="9180512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en-US" sz="3600" b="1">
                <a:solidFill>
                  <a:srgbClr val="00A300"/>
                </a:solidFill>
                <a:latin typeface="+mj-lt"/>
                <a:cs typeface="DIN-Medium"/>
              </a:rPr>
              <a:t>Dokumente automatisieren, Daten integrieren</a:t>
            </a:r>
          </a:p>
          <a:p>
            <a:r>
              <a:rPr lang="en-US" sz="3000" b="1">
                <a:solidFill>
                  <a:srgbClr val="666666"/>
                </a:solidFill>
                <a:latin typeface="+mj-lt"/>
                <a:cs typeface="DIN-Medium"/>
              </a:rPr>
              <a:t>Flexibel, mächtig und intuitiv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51955" y="-1266661"/>
            <a:ext cx="12233564" cy="8124661"/>
          </a:xfrm>
          <a:prstGeom prst="rect">
            <a:avLst/>
          </a:prstGeom>
        </p:spPr>
      </p:pic>
      <p:pic>
        <p:nvPicPr>
          <p:cNvPr id="7" name="Picture 3" descr="C:\Users\Marion Steiner\Dropbox\dox42\Marketing\Logo\LOGO\dox42-logo-rg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5" b="24279"/>
          <a:stretch/>
        </p:blipFill>
        <p:spPr>
          <a:xfrm rot="21022262">
            <a:off x="1231625" y="4606060"/>
            <a:ext cx="2524650" cy="958412"/>
          </a:xfrm>
          <a:prstGeom prst="rect">
            <a:avLst/>
          </a:prstGeom>
          <a:noFill/>
          <a:ln w="0">
            <a:noFill/>
            <a:miter lim="800000"/>
          </a:ln>
          <a:effectLst>
            <a:outerShdw blurRad="177800" dist="114300" dir="2700000" algn="ctr" rotWithShape="0">
              <a:schemeClr val="bg1">
                <a:lumMod val="50000"/>
              </a:schemeClr>
            </a:outerShdw>
          </a:effectLst>
          <a:scene3d>
            <a:camera prst="orthographicFront">
              <a:rot lat="1681446" lon="19168582" rev="20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Marion Steiner\Dropbox\dox42\Marketing\Logo\LOGO\dox42-logo-rg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5" b="24279"/>
          <a:stretch/>
        </p:blipFill>
        <p:spPr>
          <a:xfrm rot="10800000">
            <a:off x="3485391" y="4986511"/>
            <a:ext cx="948850" cy="360204"/>
          </a:xfrm>
          <a:prstGeom prst="rect">
            <a:avLst/>
          </a:prstGeom>
          <a:noFill/>
          <a:ln w="0">
            <a:noFill/>
            <a:miter lim="800000"/>
          </a:ln>
          <a:effectLst>
            <a:outerShdw blurRad="177800" dist="114300" dir="2700000" algn="ctr" rotWithShape="0">
              <a:schemeClr val="bg1">
                <a:lumMod val="50000"/>
              </a:schemeClr>
            </a:outerShdw>
          </a:effectLst>
          <a:scene3d>
            <a:camera prst="orthographicFront">
              <a:rot lat="2662082" lon="2779984" rev="241201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Wolkenförmige Legende 9"/>
          <p:cNvSpPr/>
          <p:nvPr/>
        </p:nvSpPr>
        <p:spPr>
          <a:xfrm>
            <a:off x="1257025" y="0"/>
            <a:ext cx="1652430" cy="954676"/>
          </a:xfrm>
          <a:prstGeom prst="cloudCallout">
            <a:avLst>
              <a:gd name="adj1" fmla="val -61827"/>
              <a:gd name="adj2" fmla="val 20248"/>
            </a:avLst>
          </a:prstGeom>
          <a:ln w="12700" cap="flat" algn="ctr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olkenförmige Legende 10"/>
          <p:cNvSpPr/>
          <p:nvPr/>
        </p:nvSpPr>
        <p:spPr>
          <a:xfrm>
            <a:off x="4105991" y="35315"/>
            <a:ext cx="1800200" cy="769666"/>
          </a:xfrm>
          <a:prstGeom prst="cloudCallout">
            <a:avLst>
              <a:gd name="adj1" fmla="val -42164"/>
              <a:gd name="adj2" fmla="val 55404"/>
            </a:avLst>
          </a:prstGeom>
          <a:ln w="12700" cap="flat" algn="ctr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rgbClr val="FF7A00"/>
                </a:solidFill>
              </a:rPr>
              <a:t>Calibri    .</a:t>
            </a:r>
          </a:p>
        </p:txBody>
      </p:sp>
      <p:sp>
        <p:nvSpPr>
          <p:cNvPr id="12" name="Wolkenförmige Legende 11"/>
          <p:cNvSpPr/>
          <p:nvPr/>
        </p:nvSpPr>
        <p:spPr>
          <a:xfrm>
            <a:off x="8372437" y="35315"/>
            <a:ext cx="1789277" cy="1106920"/>
          </a:xfrm>
          <a:prstGeom prst="cloudCallout">
            <a:avLst>
              <a:gd name="adj1" fmla="val -72862"/>
              <a:gd name="adj2" fmla="val -7526"/>
            </a:avLst>
          </a:prstGeom>
          <a:ln w="12700" cap="flat" algn="ctr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56478" y="259494"/>
            <a:ext cx="325572" cy="16278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80626" y="445972"/>
            <a:ext cx="347920" cy="1739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35664" y="129718"/>
            <a:ext cx="347921" cy="1739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714576" y="202465"/>
            <a:ext cx="767386" cy="752211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83740" y="191719"/>
            <a:ext cx="557160" cy="742100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0" y="5805264"/>
            <a:ext cx="12192000" cy="646331"/>
          </a:xfrm>
          <a:prstGeom prst="rect">
            <a:avLst/>
          </a:prstGeom>
          <a:solidFill>
            <a:srgbClr val="00A300"/>
          </a:solidFill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en-US" sz="3600" b="1">
                <a:solidFill>
                  <a:schemeClr val="bg1"/>
                </a:solidFill>
                <a:cs typeface="DIN-Medium"/>
              </a:rPr>
              <a:t>Automate your documents, integrate your data</a:t>
            </a:r>
          </a:p>
        </p:txBody>
      </p:sp>
      <p:sp>
        <p:nvSpPr>
          <p:cNvPr id="26" name="Rechteck 25"/>
          <p:cNvSpPr/>
          <p:nvPr/>
        </p:nvSpPr>
        <p:spPr>
          <a:xfrm>
            <a:off x="0" y="6453336"/>
            <a:ext cx="121920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en-US" sz="2400" b="1">
                <a:solidFill>
                  <a:srgbClr val="666666"/>
                </a:solidFill>
                <a:cs typeface="DIN-Medium"/>
              </a:rPr>
              <a:t>Flexible, powerful and intuitive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1275115" y="1459849"/>
            <a:ext cx="424745" cy="461665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de-AT" sz="2400" b="1">
                <a:solidFill>
                  <a:schemeClr val="bg1">
                    <a:lumMod val="50000"/>
                  </a:schemeClr>
                </a:solidFill>
              </a:rPr>
              <a:t>IT</a:t>
            </a:r>
            <a:endParaRPr lang="en-GB" sz="24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4372194" y="1459849"/>
            <a:ext cx="1853825" cy="461665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de-AT" sz="2400" b="1">
                <a:solidFill>
                  <a:schemeClr val="bg1">
                    <a:lumMod val="50000"/>
                  </a:schemeClr>
                </a:solidFill>
              </a:rPr>
              <a:t>Marketing</a:t>
            </a:r>
            <a:endParaRPr lang="en-GB" sz="24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9394487" y="1459848"/>
            <a:ext cx="1292825" cy="461665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de-AT" sz="2400" b="1">
                <a:solidFill>
                  <a:schemeClr val="bg1">
                    <a:lumMod val="50000"/>
                  </a:schemeClr>
                </a:solidFill>
              </a:rPr>
              <a:t>Business</a:t>
            </a:r>
            <a:endParaRPr lang="en-GB" sz="24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Grafik 5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1913526" y="596059"/>
            <a:ext cx="463439" cy="2164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67" y="362677"/>
            <a:ext cx="646893" cy="346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13" y="147823"/>
            <a:ext cx="354506" cy="35450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35" y="107450"/>
            <a:ext cx="431193" cy="4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8"/>
          <a:stretch/>
        </p:blipFill>
        <p:spPr>
          <a:xfrm>
            <a:off x="1460409" y="434340"/>
            <a:ext cx="5169187" cy="4652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43" y="817800"/>
            <a:ext cx="4102562" cy="499570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0" y="1457823"/>
            <a:ext cx="886390" cy="8720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0" y="2443573"/>
            <a:ext cx="886390" cy="8720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20" y="74488"/>
            <a:ext cx="1638600" cy="546200"/>
          </a:xfrm>
          <a:prstGeom prst="rect">
            <a:avLst/>
          </a:prstGeom>
        </p:spPr>
      </p:pic>
      <p:cxnSp>
        <p:nvCxnSpPr>
          <p:cNvPr id="13" name="Gerade Verbindung mit Pfeil 12"/>
          <p:cNvCxnSpPr/>
          <p:nvPr/>
        </p:nvCxnSpPr>
        <p:spPr>
          <a:xfrm>
            <a:off x="4850383" y="2510006"/>
            <a:ext cx="2232248" cy="576064"/>
          </a:xfrm>
          <a:prstGeom prst="straightConnector1">
            <a:avLst/>
          </a:prstGeom>
          <a:noFill/>
          <a:ln w="63500" cap="rnd">
            <a:solidFill>
              <a:srgbClr val="00A300"/>
            </a:solidFill>
            <a:headEnd type="none"/>
            <a:tailEnd type="arrow" w="lg" len="med"/>
          </a:ln>
          <a:effectLst>
            <a:outerShdw blurRad="50800" dist="635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Grafik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0" y="434340"/>
            <a:ext cx="909812" cy="909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0" y="5685660"/>
            <a:ext cx="12192000" cy="1200329"/>
          </a:xfrm>
          <a:prstGeom prst="rect">
            <a:avLst/>
          </a:prstGeom>
          <a:solidFill>
            <a:srgbClr val="00A300"/>
          </a:solidFill>
          <a:effectLst/>
          <a:scene3d>
            <a:camera prst="orthographicFront"/>
            <a:lightRig rig="threePt" dir="t"/>
          </a:scene3d>
          <a:sp3d/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en-GB" sz="3600" b="1" dirty="0">
                <a:ln/>
                <a:solidFill>
                  <a:schemeClr val="bg1"/>
                </a:solidFill>
                <a:cs typeface="DIN-Medium"/>
              </a:rPr>
              <a:t>Template design in Microsoft® Office </a:t>
            </a:r>
            <a:br>
              <a:rPr lang="en-GB" sz="3600" b="1" dirty="0">
                <a:ln/>
                <a:solidFill>
                  <a:schemeClr val="bg1"/>
                </a:solidFill>
                <a:cs typeface="DIN-Medium"/>
              </a:rPr>
            </a:br>
            <a:r>
              <a:rPr lang="en-GB" sz="3600" b="1" dirty="0">
                <a:ln/>
                <a:solidFill>
                  <a:schemeClr val="bg1"/>
                </a:solidFill>
                <a:cs typeface="DIN-Medium"/>
              </a:rPr>
              <a:t>Generate documents </a:t>
            </a:r>
            <a:r>
              <a:rPr lang="en-GB" sz="3600" b="1" dirty="0" smtClean="0">
                <a:ln/>
                <a:solidFill>
                  <a:schemeClr val="bg1"/>
                </a:solidFill>
                <a:cs typeface="DIN-Medium"/>
              </a:rPr>
              <a:t>from your application </a:t>
            </a:r>
            <a:endParaRPr lang="en-GB" sz="3600" b="1" dirty="0">
              <a:ln/>
              <a:solidFill>
                <a:schemeClr val="bg1"/>
              </a:solidFill>
              <a:cs typeface="DIN-Medium"/>
            </a:endParaRPr>
          </a:p>
        </p:txBody>
      </p:sp>
    </p:spTree>
    <p:extLst>
      <p:ext uri="{BB962C8B-B14F-4D97-AF65-F5344CB8AC3E}">
        <p14:creationId xmlns:p14="http://schemas.microsoft.com/office/powerpoint/2010/main" val="299197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20" y="74488"/>
            <a:ext cx="1638600" cy="546200"/>
          </a:xfrm>
          <a:prstGeom prst="rect">
            <a:avLst/>
          </a:prstGeom>
        </p:spPr>
      </p:pic>
      <p:sp>
        <p:nvSpPr>
          <p:cNvPr id="40" name="Rechteck 39"/>
          <p:cNvSpPr/>
          <p:nvPr/>
        </p:nvSpPr>
        <p:spPr>
          <a:xfrm>
            <a:off x="0" y="5932278"/>
            <a:ext cx="12192000" cy="646331"/>
          </a:xfrm>
          <a:prstGeom prst="rect">
            <a:avLst/>
          </a:prstGeom>
          <a:solidFill>
            <a:srgbClr val="00A300"/>
          </a:solidFill>
          <a:effectLst/>
          <a:scene3d>
            <a:camera prst="orthographicFront"/>
            <a:lightRig rig="threePt" dir="t"/>
          </a:scene3d>
          <a:sp3d/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pPr algn="ctr"/>
            <a:r>
              <a:rPr lang="en-GB" sz="3600" b="1" dirty="0">
                <a:ln/>
                <a:solidFill>
                  <a:schemeClr val="bg1"/>
                </a:solidFill>
                <a:cs typeface="DIN-Medium"/>
              </a:rPr>
              <a:t>Integrate data from various sources without programming</a:t>
            </a:r>
          </a:p>
        </p:txBody>
      </p:sp>
      <p:grpSp>
        <p:nvGrpSpPr>
          <p:cNvPr id="34" name="Gruppieren 33"/>
          <p:cNvGrpSpPr/>
          <p:nvPr/>
        </p:nvGrpSpPr>
        <p:grpSpPr>
          <a:xfrm>
            <a:off x="1478502" y="1567658"/>
            <a:ext cx="9436794" cy="4196374"/>
            <a:chOff x="1749225" y="1233769"/>
            <a:chExt cx="9694093" cy="4541029"/>
          </a:xfrm>
        </p:grpSpPr>
        <p:cxnSp>
          <p:nvCxnSpPr>
            <p:cNvPr id="42" name="Gerade Verbindung mit Pfeil 41"/>
            <p:cNvCxnSpPr/>
            <p:nvPr/>
          </p:nvCxnSpPr>
          <p:spPr>
            <a:xfrm>
              <a:off x="3683712" y="1463174"/>
              <a:ext cx="1238255" cy="321529"/>
            </a:xfrm>
            <a:prstGeom prst="straightConnector1">
              <a:avLst/>
            </a:prstGeom>
            <a:ln w="50800" cap="rnd">
              <a:solidFill>
                <a:srgbClr val="666666"/>
              </a:solidFill>
              <a:tailEnd type="arrow"/>
            </a:ln>
            <a:effectLst>
              <a:outerShdw blurRad="50800" dist="63500" dir="5400000" algn="ctr" rotWithShape="0">
                <a:srgbClr val="999999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/>
            <p:nvPr/>
          </p:nvCxnSpPr>
          <p:spPr>
            <a:xfrm>
              <a:off x="3496470" y="2463305"/>
              <a:ext cx="1425496" cy="0"/>
            </a:xfrm>
            <a:prstGeom prst="straightConnector1">
              <a:avLst/>
            </a:prstGeom>
            <a:ln w="50800" cap="rnd">
              <a:solidFill>
                <a:srgbClr val="666666"/>
              </a:solidFill>
              <a:tailEnd type="arrow"/>
            </a:ln>
            <a:effectLst>
              <a:outerShdw blurRad="50800" dist="63500" dir="5400000" algn="ctr" rotWithShape="0">
                <a:srgbClr val="999999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/>
            <p:cNvCxnSpPr/>
            <p:nvPr/>
          </p:nvCxnSpPr>
          <p:spPr>
            <a:xfrm flipH="1" flipV="1">
              <a:off x="6653307" y="2762982"/>
              <a:ext cx="340418" cy="1071150"/>
            </a:xfrm>
            <a:prstGeom prst="straightConnector1">
              <a:avLst/>
            </a:prstGeom>
            <a:ln w="50800" cap="rnd">
              <a:solidFill>
                <a:srgbClr val="666666"/>
              </a:solidFill>
              <a:tailEnd type="arrow"/>
            </a:ln>
            <a:effectLst>
              <a:outerShdw blurRad="50800" dist="63500" dir="5400000" algn="ctr" rotWithShape="0">
                <a:srgbClr val="999999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46"/>
            <p:cNvSpPr/>
            <p:nvPr/>
          </p:nvSpPr>
          <p:spPr>
            <a:xfrm>
              <a:off x="1749225" y="2823432"/>
              <a:ext cx="1889962" cy="4995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2400" dirty="0">
                  <a:latin typeface="DIN-Medium"/>
                  <a:cs typeface="DIN-Medium"/>
                </a:rPr>
                <a:t>WebService</a:t>
              </a:r>
              <a:endParaRPr lang="de-AT" sz="2400" dirty="0"/>
            </a:p>
          </p:txBody>
        </p:sp>
        <p:sp>
          <p:nvSpPr>
            <p:cNvPr id="48" name="Rechteck 47"/>
            <p:cNvSpPr/>
            <p:nvPr/>
          </p:nvSpPr>
          <p:spPr>
            <a:xfrm>
              <a:off x="1813267" y="1233769"/>
              <a:ext cx="1666800" cy="4995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2400" dirty="0" smtClean="0">
                  <a:latin typeface="DIN-Medium"/>
                  <a:cs typeface="DIN-Medium"/>
                </a:rPr>
                <a:t>Data Base</a:t>
              </a:r>
              <a:endParaRPr lang="de-AT" sz="2400" dirty="0"/>
            </a:p>
          </p:txBody>
        </p:sp>
        <p:sp>
          <p:nvSpPr>
            <p:cNvPr id="49" name="Rechteck 48"/>
            <p:cNvSpPr/>
            <p:nvPr/>
          </p:nvSpPr>
          <p:spPr>
            <a:xfrm>
              <a:off x="9033557" y="1257196"/>
              <a:ext cx="1279823" cy="4995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2400" dirty="0">
                  <a:latin typeface="DIN-Medium"/>
                  <a:cs typeface="DIN-Medium"/>
                </a:rPr>
                <a:t>Custom</a:t>
              </a:r>
              <a:endParaRPr lang="de-AT" sz="2400" dirty="0"/>
            </a:p>
          </p:txBody>
        </p:sp>
        <p:pic>
          <p:nvPicPr>
            <p:cNvPr id="53" name="Grafik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7942" y="3788323"/>
              <a:ext cx="1487113" cy="731564"/>
            </a:xfrm>
            <a:prstGeom prst="rect">
              <a:avLst/>
            </a:prstGeom>
          </p:spPr>
        </p:pic>
        <p:cxnSp>
          <p:nvCxnSpPr>
            <p:cNvPr id="54" name="Gerade Verbindung mit Pfeil 53"/>
            <p:cNvCxnSpPr/>
            <p:nvPr/>
          </p:nvCxnSpPr>
          <p:spPr>
            <a:xfrm flipH="1" flipV="1">
              <a:off x="7327554" y="2648629"/>
              <a:ext cx="845621" cy="826777"/>
            </a:xfrm>
            <a:prstGeom prst="straightConnector1">
              <a:avLst/>
            </a:prstGeom>
            <a:ln w="50800" cap="rnd">
              <a:solidFill>
                <a:srgbClr val="666666"/>
              </a:solidFill>
              <a:tailEnd type="arrow"/>
            </a:ln>
            <a:effectLst>
              <a:outerShdw blurRad="50800" dist="63500" dir="5400000" algn="ctr" rotWithShape="0">
                <a:srgbClr val="999999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hteck 54"/>
            <p:cNvSpPr/>
            <p:nvPr/>
          </p:nvSpPr>
          <p:spPr>
            <a:xfrm>
              <a:off x="4402066" y="5032470"/>
              <a:ext cx="1755722" cy="499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dirty="0">
                  <a:latin typeface="DIN-Medium"/>
                  <a:cs typeface="DIN-Medium"/>
                </a:rPr>
                <a:t>SharePoint</a:t>
              </a:r>
              <a:endParaRPr lang="de-AT" sz="2400" dirty="0"/>
            </a:p>
          </p:txBody>
        </p:sp>
        <p:cxnSp>
          <p:nvCxnSpPr>
            <p:cNvPr id="60" name="Gerade Verbindung mit Pfeil 57"/>
            <p:cNvCxnSpPr/>
            <p:nvPr/>
          </p:nvCxnSpPr>
          <p:spPr>
            <a:xfrm flipH="1">
              <a:off x="7555341" y="2409142"/>
              <a:ext cx="1478217" cy="0"/>
            </a:xfrm>
            <a:prstGeom prst="straightConnector1">
              <a:avLst/>
            </a:prstGeom>
            <a:ln w="50800" cap="rnd">
              <a:solidFill>
                <a:srgbClr val="666666"/>
              </a:solidFill>
              <a:tailEnd type="arrow"/>
            </a:ln>
            <a:effectLst>
              <a:outerShdw blurRad="50800" dist="63500" dir="5400000" algn="ctr" rotWithShape="0">
                <a:srgbClr val="999999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hteck 54"/>
            <p:cNvSpPr/>
            <p:nvPr/>
          </p:nvSpPr>
          <p:spPr>
            <a:xfrm>
              <a:off x="8686396" y="2762982"/>
              <a:ext cx="2756922" cy="4995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2400" dirty="0">
                  <a:latin typeface="DIN-Medium"/>
                  <a:cs typeface="DIN-Medium"/>
                </a:rPr>
                <a:t>MS Dynamics 365</a:t>
              </a:r>
              <a:endParaRPr lang="de-AT" sz="2400" dirty="0"/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4134475" y="5405466"/>
              <a:ext cx="2677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Office 365 &amp; on Prem</a:t>
              </a: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8532807" y="3147702"/>
              <a:ext cx="2856776" cy="699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AT" dirty="0" smtClean="0"/>
                <a:t>CRM, </a:t>
              </a:r>
              <a:r>
                <a:rPr lang="de-AT" dirty="0"/>
                <a:t>NAV, AX</a:t>
              </a:r>
              <a:br>
                <a:rPr lang="de-AT" dirty="0"/>
              </a:br>
              <a:r>
                <a:rPr lang="de-AT" dirty="0"/>
                <a:t>Online &amp; on Prem</a:t>
              </a:r>
            </a:p>
          </p:txBody>
        </p:sp>
        <p:pic>
          <p:nvPicPr>
            <p:cNvPr id="64" name="Grafik 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4872" y="3538570"/>
              <a:ext cx="826624" cy="826624"/>
            </a:xfrm>
            <a:prstGeom prst="rect">
              <a:avLst/>
            </a:prstGeom>
          </p:spPr>
        </p:pic>
      </p:grpSp>
      <p:pic>
        <p:nvPicPr>
          <p:cNvPr id="6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98" y="2262320"/>
            <a:ext cx="791748" cy="791748"/>
          </a:xfrm>
          <a:prstGeom prst="rect">
            <a:avLst/>
          </a:prstGeom>
        </p:spPr>
      </p:pic>
      <p:pic>
        <p:nvPicPr>
          <p:cNvPr id="66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21" y="845019"/>
            <a:ext cx="762000" cy="762000"/>
          </a:xfrm>
          <a:prstGeom prst="rect">
            <a:avLst/>
          </a:prstGeom>
        </p:spPr>
      </p:pic>
      <p:sp>
        <p:nvSpPr>
          <p:cNvPr id="67" name="Rechteck 40"/>
          <p:cNvSpPr/>
          <p:nvPr/>
        </p:nvSpPr>
        <p:spPr>
          <a:xfrm>
            <a:off x="5897241" y="508065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 smtClean="0">
                <a:latin typeface="DIN-Medium"/>
              </a:rPr>
              <a:t>XML/JSON</a:t>
            </a:r>
            <a:endParaRPr lang="de-AT" sz="2400" dirty="0"/>
          </a:p>
        </p:txBody>
      </p:sp>
      <p:pic>
        <p:nvPicPr>
          <p:cNvPr id="69" name="Grafik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13" y="788375"/>
            <a:ext cx="794829" cy="794829"/>
          </a:xfrm>
          <a:prstGeom prst="rect">
            <a:avLst/>
          </a:prstGeom>
        </p:spPr>
      </p:pic>
      <p:pic>
        <p:nvPicPr>
          <p:cNvPr id="70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14" y="339115"/>
            <a:ext cx="1990689" cy="2364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Gerade Verbindung mit Pfeil 28"/>
          <p:cNvCxnSpPr/>
          <p:nvPr/>
        </p:nvCxnSpPr>
        <p:spPr>
          <a:xfrm flipH="1">
            <a:off x="7174633" y="1779652"/>
            <a:ext cx="1205389" cy="297126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57"/>
          <p:cNvCxnSpPr/>
          <p:nvPr/>
        </p:nvCxnSpPr>
        <p:spPr>
          <a:xfrm flipV="1">
            <a:off x="3971420" y="2891695"/>
            <a:ext cx="823177" cy="764026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38"/>
          <p:cNvCxnSpPr/>
          <p:nvPr/>
        </p:nvCxnSpPr>
        <p:spPr>
          <a:xfrm flipV="1">
            <a:off x="5171922" y="2975793"/>
            <a:ext cx="331383" cy="989852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195" y="4138905"/>
            <a:ext cx="889462" cy="8894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91" y="4060506"/>
            <a:ext cx="1087098" cy="1087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348" y="1706463"/>
            <a:ext cx="1310108" cy="13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336" y="3188726"/>
            <a:ext cx="4909279" cy="2636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"/>
          <a:stretch/>
        </p:blipFill>
        <p:spPr>
          <a:xfrm>
            <a:off x="60483" y="63864"/>
            <a:ext cx="3515785" cy="4285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91" y="63864"/>
            <a:ext cx="5147960" cy="2824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hteck 18"/>
          <p:cNvSpPr/>
          <p:nvPr/>
        </p:nvSpPr>
        <p:spPr>
          <a:xfrm>
            <a:off x="-5796" y="5932631"/>
            <a:ext cx="9751776" cy="646331"/>
          </a:xfrm>
          <a:prstGeom prst="rect">
            <a:avLst/>
          </a:prstGeom>
          <a:solidFill>
            <a:srgbClr val="00A300"/>
          </a:solidFill>
          <a:effectLst/>
          <a:scene3d>
            <a:camera prst="orthographicFront"/>
            <a:lightRig rig="threePt" dir="t"/>
          </a:scene3d>
          <a:sp3d/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en-US" sz="3600" b="1" dirty="0" smtClean="0">
                <a:ln/>
                <a:solidFill>
                  <a:schemeClr val="bg1"/>
                </a:solidFill>
                <a:cs typeface="DIN-Medium"/>
              </a:rPr>
              <a:t>Automate Excel </a:t>
            </a:r>
            <a:r>
              <a:rPr lang="en-US" sz="3600" b="1" dirty="0">
                <a:ln/>
                <a:solidFill>
                  <a:schemeClr val="bg1"/>
                </a:solidFill>
                <a:cs typeface="DIN-Medium"/>
              </a:rPr>
              <a:t>as calculation and charting engine</a:t>
            </a:r>
          </a:p>
        </p:txBody>
      </p:sp>
      <p:pic>
        <p:nvPicPr>
          <p:cNvPr id="3" name="Picture 2" descr="&lt;tb&gt;&lt;regionid&gt;031b4f1d-19ad-4127-aafd-108a1194bf99&lt;/regionid&gt; &lt;dir&gt;1&lt;/dir&gt;   &lt;condtition&gt;&lt;![CDATA[Technical_Channel &lt;&gt; &quot;None&quot;]]&gt;&lt;/condtition&gt;&lt;/tb&gt;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274" y="47508"/>
            <a:ext cx="781159" cy="600159"/>
          </a:xfrm>
          <a:prstGeom prst="rect">
            <a:avLst/>
          </a:prstGeom>
        </p:spPr>
      </p:pic>
      <p:pic>
        <p:nvPicPr>
          <p:cNvPr id="23" name="Grafik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20" y="74488"/>
            <a:ext cx="1638600" cy="546200"/>
          </a:xfrm>
          <a:prstGeom prst="rect">
            <a:avLst/>
          </a:prstGeom>
        </p:spPr>
      </p:pic>
      <p:pic>
        <p:nvPicPr>
          <p:cNvPr id="25" name="Grafik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125" y="4997330"/>
            <a:ext cx="835773" cy="822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Grafik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11" y="63864"/>
            <a:ext cx="822327" cy="822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fik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398820" y="2061356"/>
            <a:ext cx="826624" cy="826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Gerade Verbindung mit Pfeil 12"/>
          <p:cNvCxnSpPr/>
          <p:nvPr/>
        </p:nvCxnSpPr>
        <p:spPr>
          <a:xfrm flipV="1">
            <a:off x="3183212" y="1909553"/>
            <a:ext cx="1745889" cy="709894"/>
          </a:xfrm>
          <a:prstGeom prst="straightConnector1">
            <a:avLst/>
          </a:prstGeom>
          <a:noFill/>
          <a:ln w="76200" cap="rnd">
            <a:solidFill>
              <a:srgbClr val="00A300"/>
            </a:solidFill>
            <a:headEnd type="arrow"/>
            <a:tailEnd type="none" w="lg" len="med"/>
          </a:ln>
          <a:effectLst>
            <a:outerShdw blurRad="50800" dist="635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Gerade Verbindung mit Pfeil 19"/>
          <p:cNvCxnSpPr/>
          <p:nvPr/>
        </p:nvCxnSpPr>
        <p:spPr>
          <a:xfrm flipV="1">
            <a:off x="7411453" y="2704682"/>
            <a:ext cx="558044" cy="1227926"/>
          </a:xfrm>
          <a:prstGeom prst="straightConnector1">
            <a:avLst/>
          </a:prstGeom>
          <a:noFill/>
          <a:ln w="76200" cap="rnd">
            <a:solidFill>
              <a:srgbClr val="00A300"/>
            </a:solidFill>
            <a:headEnd type="arrow"/>
            <a:tailEnd type="none" w="lg" len="med"/>
          </a:ln>
          <a:effectLst>
            <a:outerShdw blurRad="50800" dist="635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951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0" y="5890428"/>
            <a:ext cx="12192000" cy="646331"/>
          </a:xfrm>
          <a:prstGeom prst="rect">
            <a:avLst/>
          </a:prstGeom>
          <a:solidFill>
            <a:srgbClr val="00A300"/>
          </a:solidFill>
          <a:effectLst/>
          <a:scene3d>
            <a:camera prst="orthographicFront"/>
            <a:lightRig rig="threePt" dir="t"/>
          </a:scene3d>
          <a:sp3d/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contourW="12700" prstMaterial="powder">
              <a:extrusionClr>
                <a:srgbClr val="00A300"/>
              </a:extrusionClr>
              <a:contourClr>
                <a:srgbClr val="00A300"/>
              </a:contourClr>
            </a:sp3d>
          </a:bodyPr>
          <a:lstStyle/>
          <a:p>
            <a:r>
              <a:rPr lang="en-GB" sz="3600" b="1" dirty="0">
                <a:ln/>
                <a:solidFill>
                  <a:schemeClr val="bg1"/>
                </a:solidFill>
                <a:cs typeface="DIN-Medium"/>
              </a:rPr>
              <a:t>Automate your Output Management</a:t>
            </a:r>
            <a:endParaRPr lang="de-DE" sz="3600" b="1" dirty="0">
              <a:ln/>
              <a:solidFill>
                <a:schemeClr val="bg1"/>
              </a:solidFill>
              <a:cs typeface="DIN-Medium"/>
            </a:endParaRPr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20" y="74488"/>
            <a:ext cx="1638600" cy="546200"/>
          </a:xfrm>
          <a:prstGeom prst="rect">
            <a:avLst/>
          </a:prstGeom>
        </p:spPr>
      </p:pic>
      <p:sp>
        <p:nvSpPr>
          <p:cNvPr id="34" name="Rechteck 25"/>
          <p:cNvSpPr/>
          <p:nvPr/>
        </p:nvSpPr>
        <p:spPr>
          <a:xfrm>
            <a:off x="8093138" y="3510325"/>
            <a:ext cx="1356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&lt;</a:t>
            </a:r>
            <a:r>
              <a:rPr lang="de-DE" sz="2400" dirty="0">
                <a:latin typeface="DIN-Medium"/>
                <a:cs typeface="DIN-Medium"/>
              </a:rPr>
              <a:t>HTML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&gt;</a:t>
            </a:r>
            <a:endParaRPr lang="de-AT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hteck 29"/>
          <p:cNvSpPr/>
          <p:nvPr/>
        </p:nvSpPr>
        <p:spPr>
          <a:xfrm>
            <a:off x="8883918" y="3058669"/>
            <a:ext cx="1268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DIN-Medium"/>
              </a:rPr>
              <a:t> Images</a:t>
            </a:r>
            <a:endParaRPr lang="de-AT" sz="2400" dirty="0"/>
          </a:p>
        </p:txBody>
      </p:sp>
      <p:cxnSp>
        <p:nvCxnSpPr>
          <p:cNvPr id="40" name="Gerade Verbindung mit Pfeil 32"/>
          <p:cNvCxnSpPr/>
          <p:nvPr/>
        </p:nvCxnSpPr>
        <p:spPr>
          <a:xfrm flipH="1" flipV="1">
            <a:off x="1526508" y="1946758"/>
            <a:ext cx="1223293" cy="456146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33"/>
          <p:cNvCxnSpPr/>
          <p:nvPr/>
        </p:nvCxnSpPr>
        <p:spPr>
          <a:xfrm flipH="1" flipV="1">
            <a:off x="2376947" y="1484593"/>
            <a:ext cx="745632" cy="710712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34"/>
          <p:cNvCxnSpPr/>
          <p:nvPr/>
        </p:nvCxnSpPr>
        <p:spPr>
          <a:xfrm flipH="1" flipV="1">
            <a:off x="3234099" y="1315525"/>
            <a:ext cx="396441" cy="761818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36"/>
          <p:cNvCxnSpPr/>
          <p:nvPr/>
        </p:nvCxnSpPr>
        <p:spPr>
          <a:xfrm flipV="1">
            <a:off x="4895273" y="1326381"/>
            <a:ext cx="437361" cy="750962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37"/>
          <p:cNvCxnSpPr/>
          <p:nvPr/>
        </p:nvCxnSpPr>
        <p:spPr>
          <a:xfrm flipV="1">
            <a:off x="6032851" y="3126733"/>
            <a:ext cx="1857503" cy="50304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38"/>
          <p:cNvCxnSpPr/>
          <p:nvPr/>
        </p:nvCxnSpPr>
        <p:spPr>
          <a:xfrm>
            <a:off x="6222893" y="3540538"/>
            <a:ext cx="1609785" cy="165197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39"/>
          <p:cNvCxnSpPr/>
          <p:nvPr/>
        </p:nvCxnSpPr>
        <p:spPr>
          <a:xfrm>
            <a:off x="6109132" y="3888946"/>
            <a:ext cx="1587177" cy="357326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34"/>
          <p:cNvCxnSpPr/>
          <p:nvPr/>
        </p:nvCxnSpPr>
        <p:spPr>
          <a:xfrm flipV="1">
            <a:off x="5332634" y="1371140"/>
            <a:ext cx="1110644" cy="824165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34"/>
          <p:cNvCxnSpPr/>
          <p:nvPr/>
        </p:nvCxnSpPr>
        <p:spPr>
          <a:xfrm flipV="1">
            <a:off x="5857439" y="2366652"/>
            <a:ext cx="1916793" cy="375910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34"/>
          <p:cNvCxnSpPr/>
          <p:nvPr/>
        </p:nvCxnSpPr>
        <p:spPr>
          <a:xfrm flipV="1">
            <a:off x="5652717" y="1688175"/>
            <a:ext cx="1768186" cy="771291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39"/>
          <p:cNvCxnSpPr/>
          <p:nvPr/>
        </p:nvCxnSpPr>
        <p:spPr>
          <a:xfrm>
            <a:off x="5835069" y="4318824"/>
            <a:ext cx="1406240" cy="553926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29"/>
          <p:cNvSpPr/>
          <p:nvPr/>
        </p:nvSpPr>
        <p:spPr>
          <a:xfrm>
            <a:off x="7407722" y="452897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DIN-Medium"/>
              </a:rPr>
              <a:t> Mail</a:t>
            </a:r>
            <a:endParaRPr lang="de-AT" sz="2400" dirty="0"/>
          </a:p>
        </p:txBody>
      </p:sp>
      <p:pic>
        <p:nvPicPr>
          <p:cNvPr id="70" name="Grafik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79" y="2363506"/>
            <a:ext cx="3114949" cy="1410627"/>
          </a:xfrm>
          <a:prstGeom prst="rect">
            <a:avLst/>
          </a:prstGeom>
        </p:spPr>
      </p:pic>
      <p:cxnSp>
        <p:nvCxnSpPr>
          <p:cNvPr id="74" name="Gerade Verbindung mit Pfeil 36"/>
          <p:cNvCxnSpPr/>
          <p:nvPr/>
        </p:nvCxnSpPr>
        <p:spPr>
          <a:xfrm flipH="1" flipV="1">
            <a:off x="4083862" y="1264915"/>
            <a:ext cx="5606" cy="741989"/>
          </a:xfrm>
          <a:prstGeom prst="straightConnector1">
            <a:avLst/>
          </a:prstGeom>
          <a:ln w="50800" cap="rnd">
            <a:solidFill>
              <a:srgbClr val="666666"/>
            </a:solidFill>
            <a:tailEnd type="arrow"/>
          </a:ln>
          <a:effectLst>
            <a:outerShdw blurRad="50800" dist="63500" dir="5400000" algn="ctr" rotWithShape="0">
              <a:srgbClr val="999999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fik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45" y="573961"/>
            <a:ext cx="826624" cy="826624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" y="1092189"/>
            <a:ext cx="822279" cy="822279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69" y="299634"/>
            <a:ext cx="817195" cy="817195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72"/>
          <a:stretch/>
        </p:blipFill>
        <p:spPr>
          <a:xfrm>
            <a:off x="8117174" y="279283"/>
            <a:ext cx="1826827" cy="723982"/>
          </a:xfrm>
          <a:prstGeom prst="rect">
            <a:avLst/>
          </a:prstGeom>
        </p:spPr>
      </p:pic>
      <p:pic>
        <p:nvPicPr>
          <p:cNvPr id="8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51" y="4744975"/>
            <a:ext cx="724253" cy="724253"/>
          </a:xfrm>
          <a:prstGeom prst="rect">
            <a:avLst/>
          </a:prstGeom>
        </p:spPr>
      </p:pic>
      <p:sp>
        <p:nvSpPr>
          <p:cNvPr id="81" name="Rechteck 29"/>
          <p:cNvSpPr/>
          <p:nvPr/>
        </p:nvSpPr>
        <p:spPr>
          <a:xfrm>
            <a:off x="8782941" y="2073820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latin typeface="DIN-Medium"/>
              </a:rPr>
              <a:t>SMS</a:t>
            </a:r>
            <a:endParaRPr lang="de-AT" sz="2400" dirty="0"/>
          </a:p>
        </p:txBody>
      </p:sp>
      <p:sp>
        <p:nvSpPr>
          <p:cNvPr id="83" name="Rechteck 29"/>
          <p:cNvSpPr/>
          <p:nvPr/>
        </p:nvSpPr>
        <p:spPr>
          <a:xfrm>
            <a:off x="4322039" y="-27359"/>
            <a:ext cx="1146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DIN-Medium"/>
              </a:rPr>
              <a:t> PDF/A</a:t>
            </a:r>
            <a:endParaRPr lang="de-AT" sz="2400" dirty="0"/>
          </a:p>
        </p:txBody>
      </p:sp>
      <p:pic>
        <p:nvPicPr>
          <p:cNvPr id="84" name="Grafik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391" y="907051"/>
            <a:ext cx="919111" cy="919111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645" y="2679544"/>
            <a:ext cx="793743" cy="79374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1" y="397687"/>
            <a:ext cx="926987" cy="926987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76" y="1837565"/>
            <a:ext cx="787255" cy="787255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16" y="4009028"/>
            <a:ext cx="794829" cy="794829"/>
          </a:xfrm>
          <a:prstGeom prst="rect">
            <a:avLst/>
          </a:prstGeom>
        </p:spPr>
      </p:pic>
      <p:pic>
        <p:nvPicPr>
          <p:cNvPr id="36" name="Grafik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541" y="163193"/>
            <a:ext cx="865058" cy="90575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88" y="271625"/>
            <a:ext cx="947568" cy="9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36366"/>
  <p:tag name="AS_OS" val="Microsoft Windows NT 6.3.9600.0"/>
  <p:tag name="AS_RELEASE_DATE" val="2014.07.11"/>
  <p:tag name="AS_TITLE" val="Aspose.Slides for .NET 4.0"/>
  <p:tag name="AS_VERSION" val="14.5.0.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4E4304E3FEBD4389E2C69E2E2B2DCC" ma:contentTypeVersion="3" ma:contentTypeDescription="Create a new document." ma:contentTypeScope="" ma:versionID="6e87c850358a2a16da97c07e253b1b07">
  <xsd:schema xmlns:xsd="http://www.w3.org/2001/XMLSchema" xmlns:xs="http://www.w3.org/2001/XMLSchema" xmlns:p="http://schemas.microsoft.com/office/2006/metadata/properties" xmlns:ns2="93fd60c7-8785-47ff-9197-2ca692f5116b" targetNamespace="http://schemas.microsoft.com/office/2006/metadata/properties" ma:root="true" ma:fieldsID="f3a166e58d92a5994904dd33fb6af1c2" ns2:_="">
    <xsd:import namespace="93fd60c7-8785-47ff-9197-2ca692f511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d60c7-8785-47ff-9197-2ca692f511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F2F766-4054-49B5-B88B-17AAB6C065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fd60c7-8785-47ff-9197-2ca692f511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0ADD7C-F4D7-4964-AF9E-2FA9D22BE74F}">
  <ds:schemaRefs>
    <ds:schemaRef ds:uri="93fd60c7-8785-47ff-9197-2ca692f5116b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00754B-621D-41E2-9B35-9ECE32486C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833</Words>
  <Application>Microsoft Office PowerPoint</Application>
  <PresentationFormat>Widescreen</PresentationFormat>
  <Paragraphs>255</Paragraphs>
  <Slides>30</Slides>
  <Notes>13</Notes>
  <HiddenSlides>15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DIN-Medium</vt:lpstr>
      <vt:lpstr>Tahoma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QR-codes, bar-codes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WEBINAR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Monica</dc:creator>
  <cp:lastModifiedBy>christian@bauer42.net</cp:lastModifiedBy>
  <cp:revision>860</cp:revision>
  <dcterms:created xsi:type="dcterms:W3CDTF">2017-02-20T18:33:34Z</dcterms:created>
  <dcterms:modified xsi:type="dcterms:W3CDTF">2019-10-18T15:55:40Z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0x010100114E4304E3FEBD4389E2C69E2E2B2DCC</vt:lpwstr>
  </property>
</Properties>
</file>